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2"/>
  </p:sldMasterIdLst>
  <p:notesMasterIdLst>
    <p:notesMasterId r:id="rId56"/>
  </p:notesMasterIdLst>
  <p:handoutMasterIdLst>
    <p:handoutMasterId r:id="rId57"/>
  </p:handoutMasterIdLst>
  <p:sldIdLst>
    <p:sldId id="3340" r:id="rId3"/>
    <p:sldId id="3247" r:id="rId4"/>
    <p:sldId id="3259" r:id="rId5"/>
    <p:sldId id="3260" r:id="rId6"/>
    <p:sldId id="3278" r:id="rId7"/>
    <p:sldId id="3274" r:id="rId8"/>
    <p:sldId id="3279" r:id="rId9"/>
    <p:sldId id="3281" r:id="rId10"/>
    <p:sldId id="3234" r:id="rId11"/>
    <p:sldId id="3267" r:id="rId12"/>
    <p:sldId id="3294" r:id="rId13"/>
    <p:sldId id="3307" r:id="rId14"/>
    <p:sldId id="3303" r:id="rId15"/>
    <p:sldId id="3304" r:id="rId16"/>
    <p:sldId id="3305" r:id="rId17"/>
    <p:sldId id="3306" r:id="rId18"/>
    <p:sldId id="3296" r:id="rId19"/>
    <p:sldId id="3297" r:id="rId20"/>
    <p:sldId id="3298" r:id="rId21"/>
    <p:sldId id="3299" r:id="rId22"/>
    <p:sldId id="3308" r:id="rId23"/>
    <p:sldId id="3300" r:id="rId24"/>
    <p:sldId id="3301" r:id="rId25"/>
    <p:sldId id="3302" r:id="rId26"/>
    <p:sldId id="3241" r:id="rId27"/>
    <p:sldId id="3309" r:id="rId28"/>
    <p:sldId id="3310" r:id="rId29"/>
    <p:sldId id="3319" r:id="rId30"/>
    <p:sldId id="3320" r:id="rId31"/>
    <p:sldId id="3311" r:id="rId32"/>
    <p:sldId id="3318" r:id="rId33"/>
    <p:sldId id="3321" r:id="rId34"/>
    <p:sldId id="3322" r:id="rId35"/>
    <p:sldId id="3249" r:id="rId36"/>
    <p:sldId id="3323" r:id="rId37"/>
    <p:sldId id="3324" r:id="rId38"/>
    <p:sldId id="3325" r:id="rId39"/>
    <p:sldId id="3334" r:id="rId40"/>
    <p:sldId id="3326" r:id="rId41"/>
    <p:sldId id="3327" r:id="rId42"/>
    <p:sldId id="3328" r:id="rId43"/>
    <p:sldId id="3336" r:id="rId44"/>
    <p:sldId id="3335" r:id="rId45"/>
    <p:sldId id="3329" r:id="rId46"/>
    <p:sldId id="3330" r:id="rId47"/>
    <p:sldId id="3331" r:id="rId48"/>
    <p:sldId id="3332" r:id="rId49"/>
    <p:sldId id="3333" r:id="rId50"/>
    <p:sldId id="3337" r:id="rId51"/>
    <p:sldId id="3338" r:id="rId52"/>
    <p:sldId id="3339" r:id="rId53"/>
    <p:sldId id="3246" r:id="rId54"/>
    <p:sldId id="3245" r:id="rId55"/>
  </p:sldIdLst>
  <p:sldSz cx="12858750" cy="7232650"/>
  <p:notesSz cx="6858000" cy="9144000"/>
  <p:custDataLst>
    <p:tags r:id="rId58"/>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73">
          <p15:clr>
            <a:srgbClr val="A4A3A4"/>
          </p15:clr>
        </p15:guide>
        <p15:guide id="2" orient="horz" pos="4183">
          <p15:clr>
            <a:srgbClr val="A4A3A4"/>
          </p15:clr>
        </p15:guide>
        <p15:guide id="3" pos="4050">
          <p15:clr>
            <a:srgbClr val="A4A3A4"/>
          </p15:clr>
        </p15:guide>
        <p15:guide id="4" pos="512">
          <p15:clr>
            <a:srgbClr val="A4A3A4"/>
          </p15:clr>
        </p15:guide>
        <p15:guide id="5" pos="758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C4"/>
    <a:srgbClr val="37A76F"/>
    <a:srgbClr val="0070C0"/>
    <a:srgbClr val="0F6D9E"/>
    <a:srgbClr val="0268B2"/>
    <a:srgbClr val="0281CE"/>
    <a:srgbClr val="0487D4"/>
    <a:srgbClr val="0068B6"/>
    <a:srgbClr val="0067B5"/>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23" autoAdjust="0"/>
    <p:restoredTop sz="92986" autoAdjust="0"/>
  </p:normalViewPr>
  <p:slideViewPr>
    <p:cSldViewPr>
      <p:cViewPr varScale="1">
        <p:scale>
          <a:sx n="110" d="100"/>
          <a:sy n="110" d="100"/>
        </p:scale>
        <p:origin x="294" y="96"/>
      </p:cViewPr>
      <p:guideLst>
        <p:guide orient="horz" pos="373"/>
        <p:guide orient="horz" pos="4183"/>
        <p:guide pos="4050"/>
        <p:guide pos="512"/>
        <p:guide pos="7588"/>
      </p:guideLst>
    </p:cSldViewPr>
  </p:slideViewPr>
  <p:outlineViewPr>
    <p:cViewPr>
      <p:scale>
        <a:sx n="100" d="100"/>
        <a:sy n="100" d="100"/>
      </p:scale>
      <p:origin x="0" y="-14412"/>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66" d="100"/>
          <a:sy n="66" d="100"/>
        </p:scale>
        <p:origin x="277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Workbook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销售额</c:v>
                </c:pt>
              </c:strCache>
            </c:strRef>
          </c:tx>
          <c:spPr>
            <a:solidFill>
              <a:srgbClr val="0070C0"/>
            </a:solidFill>
            <a:effectLst/>
          </c:spPr>
          <c:dPt>
            <c:idx val="0"/>
            <c:bubble3D val="0"/>
            <c:spPr>
              <a:solidFill>
                <a:schemeClr val="bg1">
                  <a:lumMod val="75000"/>
                </a:schemeClr>
              </a:solidFill>
              <a:ln>
                <a:noFill/>
              </a:ln>
              <a:effectLst/>
            </c:spPr>
            <c:extLst>
              <c:ext xmlns:c16="http://schemas.microsoft.com/office/drawing/2014/chart" uri="{C3380CC4-5D6E-409C-BE32-E72D297353CC}">
                <c16:uniqueId val="{00000001-6FB3-4961-9CFB-BB347538BA86}"/>
              </c:ext>
            </c:extLst>
          </c:dPt>
          <c:dPt>
            <c:idx val="1"/>
            <c:bubble3D val="0"/>
            <c:spPr>
              <a:solidFill>
                <a:schemeClr val="accent1"/>
              </a:solidFill>
              <a:ln>
                <a:noFill/>
              </a:ln>
              <a:effectLst/>
            </c:spPr>
            <c:extLst>
              <c:ext xmlns:c16="http://schemas.microsoft.com/office/drawing/2014/chart" uri="{C3380CC4-5D6E-409C-BE32-E72D297353CC}">
                <c16:uniqueId val="{00000003-6FB3-4961-9CFB-BB347538BA86}"/>
              </c:ext>
            </c:extLst>
          </c:dPt>
          <c:dPt>
            <c:idx val="2"/>
            <c:bubble3D val="0"/>
            <c:spPr>
              <a:solidFill>
                <a:schemeClr val="bg1">
                  <a:lumMod val="75000"/>
                </a:schemeClr>
              </a:solidFill>
              <a:ln>
                <a:noFill/>
              </a:ln>
              <a:effectLst/>
            </c:spPr>
            <c:extLst>
              <c:ext xmlns:c16="http://schemas.microsoft.com/office/drawing/2014/chart" uri="{C3380CC4-5D6E-409C-BE32-E72D297353CC}">
                <c16:uniqueId val="{00000005-6FB3-4961-9CFB-BB347538BA86}"/>
              </c:ext>
            </c:extLst>
          </c:dPt>
          <c:dPt>
            <c:idx val="3"/>
            <c:bubble3D val="0"/>
            <c:spPr>
              <a:solidFill>
                <a:schemeClr val="accent2"/>
              </a:solidFill>
              <a:ln>
                <a:noFill/>
              </a:ln>
              <a:effectLst/>
            </c:spPr>
            <c:extLst>
              <c:ext xmlns:c16="http://schemas.microsoft.com/office/drawing/2014/chart" uri="{C3380CC4-5D6E-409C-BE32-E72D297353CC}">
                <c16:uniqueId val="{00000007-6FB3-4961-9CFB-BB347538BA86}"/>
              </c:ext>
            </c:extLst>
          </c:dPt>
          <c:cat>
            <c:strRef>
              <c:f>Sheet1!$A$2:$A$5</c:f>
              <c:strCache>
                <c:ptCount val="4"/>
                <c:pt idx="0">
                  <c:v>红</c:v>
                </c:pt>
                <c:pt idx="1">
                  <c:v>蓝</c:v>
                </c:pt>
                <c:pt idx="2">
                  <c:v>青</c:v>
                </c:pt>
                <c:pt idx="3">
                  <c:v>橙</c:v>
                </c:pt>
              </c:strCache>
            </c:str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6FB3-4961-9CFB-BB347538BA86}"/>
            </c:ext>
          </c:extLst>
        </c:ser>
        <c:dLbls>
          <c:showLegendKey val="0"/>
          <c:showVal val="0"/>
          <c:showCatName val="0"/>
          <c:showSerName val="0"/>
          <c:showPercent val="0"/>
          <c:showBubbleSize val="0"/>
          <c:showLeaderLines val="1"/>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latin typeface="+mn-lt"/>
          <a:ea typeface="+mn-ea"/>
          <a:cs typeface="+mn-ea"/>
          <a:sym typeface="+mn-lt"/>
        </a:defRPr>
      </a:pPr>
      <a:endParaRPr lang="zh-CN"/>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C8CA2-3F76-4068-B1E2-F02D612EBAF0}" type="datetimeFigureOut">
              <a:rPr lang="zh-CN" altLang="en-US" smtClean="0"/>
              <a:t>2021/11/5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14344-2B16-4D7C-B1A2-2E80C4D7255B}"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2021/11/5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Iphone 6 floatin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526" y="-38864"/>
            <a:ext cx="11611224" cy="1361905"/>
          </a:xfrm>
          <a:prstGeom prst="rect">
            <a:avLst/>
          </a:prstGeom>
        </p:spPr>
      </p:pic>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t="-3125"/>
          <a:stretch>
            <a:fillRect/>
          </a:stretch>
        </p:blipFill>
        <p:spPr>
          <a:xfrm>
            <a:off x="-8330" y="-133662"/>
            <a:ext cx="2251949" cy="2864383"/>
          </a:xfrm>
          <a:prstGeom prst="rect">
            <a:avLst/>
          </a:prstGeom>
        </p:spPr>
      </p:pic>
      <p:pic>
        <p:nvPicPr>
          <p:cNvPr id="95" name="图片 94"/>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14322" y="5907311"/>
            <a:ext cx="2246973" cy="1325339"/>
          </a:xfrm>
          <a:prstGeom prst="rect">
            <a:avLst/>
          </a:prstGeom>
        </p:spPr>
      </p:pic>
      <p:pic>
        <p:nvPicPr>
          <p:cNvPr id="91" name="图片 90"/>
          <p:cNvPicPr preferRelativeResize="0"/>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0" y="4408413"/>
            <a:ext cx="2232651" cy="1405383"/>
          </a:xfrm>
          <a:prstGeom prst="rect">
            <a:avLst/>
          </a:prstGeom>
        </p:spPr>
      </p:pic>
      <p:pic>
        <p:nvPicPr>
          <p:cNvPr id="20" name="图片 19"/>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2346718" y="5920024"/>
            <a:ext cx="2246973" cy="1325339"/>
          </a:xfrm>
          <a:prstGeom prst="rect">
            <a:avLst/>
          </a:prstGeom>
        </p:spPr>
      </p:pic>
      <p:sp>
        <p:nvSpPr>
          <p:cNvPr id="21" name="直角三角形 20"/>
          <p:cNvSpPr/>
          <p:nvPr userDrawn="1"/>
        </p:nvSpPr>
        <p:spPr>
          <a:xfrm rot="-2700000">
            <a:off x="2195370" y="940713"/>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直角三角形 23"/>
          <p:cNvSpPr/>
          <p:nvPr userDrawn="1"/>
        </p:nvSpPr>
        <p:spPr>
          <a:xfrm rot="-2700000">
            <a:off x="1567901" y="284552"/>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6" name="图片 95"/>
          <p:cNvPicPr preferRelativeResize="0"/>
          <p:nvPr userDrawn="1"/>
        </p:nvPicPr>
        <p:blipFill rotWithShape="1">
          <a:blip r:embed="rId7" cstate="print">
            <a:extLst>
              <a:ext uri="{28A0092B-C50C-407E-A947-70E740481C1C}">
                <a14:useLocalDpi xmlns:a14="http://schemas.microsoft.com/office/drawing/2010/main" val="0"/>
              </a:ext>
            </a:extLst>
          </a:blip>
          <a:srcRect/>
          <a:stretch>
            <a:fillRect/>
          </a:stretch>
        </p:blipFill>
        <p:spPr>
          <a:xfrm>
            <a:off x="4707760" y="5920023"/>
            <a:ext cx="1949615" cy="1325340"/>
          </a:xfrm>
          <a:prstGeom prst="rect">
            <a:avLst/>
          </a:prstGeom>
        </p:spPr>
      </p:pic>
      <p:sp>
        <p:nvSpPr>
          <p:cNvPr id="23" name="直角三角形 22"/>
          <p:cNvSpPr/>
          <p:nvPr userDrawn="1"/>
        </p:nvSpPr>
        <p:spPr>
          <a:xfrm rot="-2700000">
            <a:off x="5837998" y="4608805"/>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2" name="图片 91"/>
          <p:cNvPicPr preferRelativeResize="0"/>
          <p:nvPr userDrawn="1"/>
        </p:nvPicPr>
        <p:blipFill rotWithShape="1">
          <a:blip r:embed="rId8" cstate="print">
            <a:extLst>
              <a:ext uri="{28A0092B-C50C-407E-A947-70E740481C1C}">
                <a14:useLocalDpi xmlns:a14="http://schemas.microsoft.com/office/drawing/2010/main" val="0"/>
              </a:ext>
            </a:extLst>
          </a:blip>
          <a:srcRect/>
          <a:stretch>
            <a:fillRect/>
          </a:stretch>
        </p:blipFill>
        <p:spPr>
          <a:xfrm>
            <a:off x="2346718" y="4413571"/>
            <a:ext cx="2246973" cy="1400225"/>
          </a:xfrm>
          <a:prstGeom prst="rect">
            <a:avLst/>
          </a:prstGeom>
        </p:spPr>
      </p:pic>
      <p:sp>
        <p:nvSpPr>
          <p:cNvPr id="22" name="直角三角形 21"/>
          <p:cNvSpPr/>
          <p:nvPr userDrawn="1"/>
        </p:nvSpPr>
        <p:spPr>
          <a:xfrm rot="-2700000">
            <a:off x="4173997" y="2837619"/>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直角三角形 24"/>
          <p:cNvSpPr/>
          <p:nvPr userDrawn="1"/>
        </p:nvSpPr>
        <p:spPr>
          <a:xfrm rot="-2700000">
            <a:off x="473360" y="-817847"/>
            <a:ext cx="1524059" cy="152500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直角三角形 27"/>
          <p:cNvSpPr/>
          <p:nvPr userDrawn="1"/>
        </p:nvSpPr>
        <p:spPr>
          <a:xfrm rot="-2700000">
            <a:off x="1297941" y="50917"/>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直角三角形 28"/>
          <p:cNvSpPr/>
          <p:nvPr userDrawn="1"/>
        </p:nvSpPr>
        <p:spPr>
          <a:xfrm rot="-2700000">
            <a:off x="4419842" y="3175035"/>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直角三角形 29"/>
          <p:cNvSpPr/>
          <p:nvPr userDrawn="1"/>
        </p:nvSpPr>
        <p:spPr>
          <a:xfrm rot="-2700000">
            <a:off x="6363557" y="5064532"/>
            <a:ext cx="1243263" cy="145290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直角三角形 30"/>
          <p:cNvSpPr/>
          <p:nvPr userDrawn="1"/>
        </p:nvSpPr>
        <p:spPr>
          <a:xfrm rot="-2700000">
            <a:off x="1182920" y="-158821"/>
            <a:ext cx="1504220"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直接连接符 31"/>
          <p:cNvCxnSpPr/>
          <p:nvPr userDrawn="1"/>
        </p:nvCxnSpPr>
        <p:spPr>
          <a:xfrm>
            <a:off x="3338131" y="2797950"/>
            <a:ext cx="1644899" cy="1549233"/>
          </a:xfrm>
          <a:prstGeom prst="line">
            <a:avLst/>
          </a:prstGeom>
          <a:ln>
            <a:solidFill>
              <a:srgbClr val="0281CE"/>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a:xfrm>
            <a:off x="1004" y="2824236"/>
            <a:ext cx="2242616" cy="1490661"/>
          </a:xfrm>
          <a:prstGeom prst="rect">
            <a:avLst/>
          </a:prstGeom>
        </p:spPr>
      </p:pic>
      <p:sp>
        <p:nvSpPr>
          <p:cNvPr id="41" name="直角三角形 40"/>
          <p:cNvSpPr/>
          <p:nvPr userDrawn="1"/>
        </p:nvSpPr>
        <p:spPr>
          <a:xfrm rot="-2700000">
            <a:off x="1319985" y="-864565"/>
            <a:ext cx="1720547" cy="173757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a:xfrm>
            <a:off x="2354975" y="2818149"/>
            <a:ext cx="2238715" cy="1494518"/>
          </a:xfrm>
          <a:prstGeom prst="rect">
            <a:avLst/>
          </a:prstGeom>
        </p:spPr>
      </p:pic>
      <p:sp>
        <p:nvSpPr>
          <p:cNvPr id="44" name="直角三角形 43"/>
          <p:cNvSpPr/>
          <p:nvPr userDrawn="1"/>
        </p:nvSpPr>
        <p:spPr>
          <a:xfrm rot="-2700000">
            <a:off x="3148322" y="1901334"/>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直角三角形 44"/>
          <p:cNvSpPr/>
          <p:nvPr userDrawn="1"/>
        </p:nvSpPr>
        <p:spPr>
          <a:xfrm rot="-2700000">
            <a:off x="4119802" y="2873812"/>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直角三角形 45"/>
          <p:cNvSpPr/>
          <p:nvPr userDrawn="1"/>
        </p:nvSpPr>
        <p:spPr>
          <a:xfrm rot="-2700000">
            <a:off x="3666918" y="2316302"/>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直角三角形 46"/>
          <p:cNvSpPr/>
          <p:nvPr userDrawn="1"/>
        </p:nvSpPr>
        <p:spPr>
          <a:xfrm rot="-2700000">
            <a:off x="3728222" y="1998101"/>
            <a:ext cx="2120661" cy="15251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userDrawn="1"/>
        </p:nvSpPr>
        <p:spPr>
          <a:xfrm>
            <a:off x="-69303" y="2510483"/>
            <a:ext cx="2347183" cy="230832"/>
          </a:xfrm>
          <a:prstGeom prst="rect">
            <a:avLst/>
          </a:prstGeom>
          <a:noFill/>
        </p:spPr>
        <p:txBody>
          <a:bodyPr wrap="square" rtlCol="0">
            <a:spAutoFit/>
          </a:bodyPr>
          <a:lstStyle/>
          <a:p>
            <a:pPr algn="ctr"/>
            <a:r>
              <a:rPr lang="zh-CN" altLang="en-US" sz="900" b="1" dirty="0">
                <a:solidFill>
                  <a:schemeClr val="bg1"/>
                </a:solidFill>
                <a:latin typeface="+mn-ea"/>
                <a:ea typeface="+mn-ea"/>
              </a:rPr>
              <a:t>新世界增城综合发展项目</a:t>
            </a:r>
          </a:p>
        </p:txBody>
      </p:sp>
      <p:pic>
        <p:nvPicPr>
          <p:cNvPr id="54" name="图片 53"/>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695984" y="4479735"/>
            <a:ext cx="1400316" cy="1334061"/>
          </a:xfrm>
          <a:prstGeom prst="rect">
            <a:avLst/>
          </a:prstGeom>
        </p:spPr>
      </p:pic>
      <p:sp>
        <p:nvSpPr>
          <p:cNvPr id="53" name="直角三角形 52"/>
          <p:cNvSpPr/>
          <p:nvPr userDrawn="1"/>
        </p:nvSpPr>
        <p:spPr>
          <a:xfrm rot="-2700000">
            <a:off x="5487492" y="4256366"/>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直角三角形 54"/>
          <p:cNvSpPr/>
          <p:nvPr userDrawn="1"/>
        </p:nvSpPr>
        <p:spPr>
          <a:xfrm rot="-2700000">
            <a:off x="4914066" y="3687513"/>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直角三角形 55"/>
          <p:cNvSpPr/>
          <p:nvPr userDrawn="1"/>
        </p:nvSpPr>
        <p:spPr>
          <a:xfrm rot="-2700000">
            <a:off x="5456023" y="3946761"/>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7" name="图片 56"/>
          <p:cNvPicPr>
            <a:picLocks noChangeAspect="1"/>
          </p:cNvPicPr>
          <p:nvPr userDrawn="1"/>
        </p:nvPicPr>
        <p:blipFill>
          <a:blip r:embed="rId13" cstate="print">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869" y="1607536"/>
            <a:ext cx="1400316" cy="1127319"/>
          </a:xfrm>
          <a:prstGeom prst="rect">
            <a:avLst/>
          </a:prstGeom>
        </p:spPr>
      </p:pic>
      <p:sp>
        <p:nvSpPr>
          <p:cNvPr id="58" name="直角三角形 57"/>
          <p:cNvSpPr/>
          <p:nvPr userDrawn="1"/>
        </p:nvSpPr>
        <p:spPr>
          <a:xfrm rot="-2700000">
            <a:off x="2402497" y="945522"/>
            <a:ext cx="2120661" cy="15251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9" name="直角三角形 58"/>
          <p:cNvSpPr/>
          <p:nvPr userDrawn="1"/>
        </p:nvSpPr>
        <p:spPr>
          <a:xfrm rot="-2700000">
            <a:off x="2542262" y="1099225"/>
            <a:ext cx="2120661" cy="15251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直角三角形 61"/>
          <p:cNvSpPr/>
          <p:nvPr userDrawn="1"/>
        </p:nvSpPr>
        <p:spPr>
          <a:xfrm rot="-2700000">
            <a:off x="1922005" y="392753"/>
            <a:ext cx="2120661" cy="15251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直角三角形 62"/>
          <p:cNvSpPr/>
          <p:nvPr userDrawn="1"/>
        </p:nvSpPr>
        <p:spPr>
          <a:xfrm rot="-2700000">
            <a:off x="2074405" y="545153"/>
            <a:ext cx="2120661" cy="15251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9" name="图片 68"/>
          <p:cNvPicPr>
            <a:picLocks noChangeAspect="1"/>
          </p:cNvPicPr>
          <p:nvPr userDrawn="1"/>
        </p:nvPicPr>
        <p:blipFill>
          <a:blip r:embed="rId13" cstate="print">
            <a:extLst>
              <a:ext uri="{BEBA8EAE-BF5A-486C-A8C5-ECC9F3942E4B}">
                <a14:imgProps xmlns:a14="http://schemas.microsoft.com/office/drawing/2010/main">
                  <a14:imgLayer r:embed="rId1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68346" y="6116284"/>
            <a:ext cx="1400316" cy="1127319"/>
          </a:xfrm>
          <a:prstGeom prst="rect">
            <a:avLst/>
          </a:prstGeom>
        </p:spPr>
      </p:pic>
      <p:sp>
        <p:nvSpPr>
          <p:cNvPr id="71" name="直角三角形 70"/>
          <p:cNvSpPr/>
          <p:nvPr userDrawn="1"/>
        </p:nvSpPr>
        <p:spPr>
          <a:xfrm rot="-2700000">
            <a:off x="6873026" y="5660184"/>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直角三角形 71"/>
          <p:cNvSpPr/>
          <p:nvPr userDrawn="1"/>
        </p:nvSpPr>
        <p:spPr>
          <a:xfrm rot="-2700000">
            <a:off x="7283218" y="5803495"/>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直角三角形 72"/>
          <p:cNvSpPr/>
          <p:nvPr userDrawn="1"/>
        </p:nvSpPr>
        <p:spPr>
          <a:xfrm rot="-2700000">
            <a:off x="6334250" y="5132192"/>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直角三角形 73"/>
          <p:cNvSpPr/>
          <p:nvPr userDrawn="1"/>
        </p:nvSpPr>
        <p:spPr>
          <a:xfrm rot="-2700000">
            <a:off x="6998557" y="5370684"/>
            <a:ext cx="1447623" cy="145466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5" name="组合 64"/>
          <p:cNvGrpSpPr/>
          <p:nvPr userDrawn="1"/>
        </p:nvGrpSpPr>
        <p:grpSpPr>
          <a:xfrm>
            <a:off x="283278" y="-57148"/>
            <a:ext cx="7567735" cy="7287899"/>
            <a:chOff x="4215016" y="1038318"/>
            <a:chExt cx="4340387" cy="4438001"/>
          </a:xfrm>
        </p:grpSpPr>
        <p:cxnSp>
          <p:nvCxnSpPr>
            <p:cNvPr id="66" name="直接连接符 65"/>
            <p:cNvCxnSpPr/>
            <p:nvPr/>
          </p:nvCxnSpPr>
          <p:spPr>
            <a:xfrm>
              <a:off x="4215016" y="1038318"/>
              <a:ext cx="904794" cy="943399"/>
            </a:xfrm>
            <a:prstGeom prst="line">
              <a:avLst/>
            </a:prstGeom>
            <a:ln>
              <a:solidFill>
                <a:srgbClr val="0281CE"/>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6583260" y="3411881"/>
              <a:ext cx="1972143" cy="206443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9" name="文本框 78"/>
          <p:cNvSpPr txBox="1"/>
          <p:nvPr userDrawn="1"/>
        </p:nvSpPr>
        <p:spPr>
          <a:xfrm>
            <a:off x="187137" y="5569404"/>
            <a:ext cx="1714375" cy="230832"/>
          </a:xfrm>
          <a:prstGeom prst="rect">
            <a:avLst/>
          </a:prstGeom>
          <a:noFill/>
        </p:spPr>
        <p:txBody>
          <a:bodyPr wrap="square" rtlCol="0">
            <a:spAutoFit/>
          </a:bodyPr>
          <a:lstStyle/>
          <a:p>
            <a:pPr algn="ctr"/>
            <a:r>
              <a:rPr lang="zh-CN" altLang="en-US" sz="900" b="1" dirty="0">
                <a:solidFill>
                  <a:schemeClr val="bg1"/>
                </a:solidFill>
                <a:latin typeface="+mn-ea"/>
                <a:ea typeface="+mn-ea"/>
              </a:rPr>
              <a:t>山东省科技馆新馆</a:t>
            </a:r>
          </a:p>
        </p:txBody>
      </p:sp>
      <p:sp>
        <p:nvSpPr>
          <p:cNvPr id="80" name="矩形 79"/>
          <p:cNvSpPr/>
          <p:nvPr userDrawn="1"/>
        </p:nvSpPr>
        <p:spPr>
          <a:xfrm>
            <a:off x="277916" y="4103837"/>
            <a:ext cx="1685077" cy="230832"/>
          </a:xfrm>
          <a:prstGeom prst="rect">
            <a:avLst/>
          </a:prstGeom>
        </p:spPr>
        <p:txBody>
          <a:bodyPr wrap="none">
            <a:spAutoFit/>
          </a:bodyPr>
          <a:lstStyle/>
          <a:p>
            <a:pPr algn="ctr"/>
            <a:r>
              <a:rPr lang="zh-CN" altLang="en-US" sz="900" b="1" kern="1200" dirty="0">
                <a:solidFill>
                  <a:schemeClr val="bg1"/>
                </a:solidFill>
                <a:latin typeface="+mn-ea"/>
                <a:ea typeface="+mn-ea"/>
                <a:cs typeface="+mn-cs"/>
              </a:rPr>
              <a:t>京东亚洲一号太原潇河物流园</a:t>
            </a:r>
          </a:p>
        </p:txBody>
      </p:sp>
      <p:sp>
        <p:nvSpPr>
          <p:cNvPr id="81" name="文本框 80"/>
          <p:cNvSpPr txBox="1"/>
          <p:nvPr userDrawn="1"/>
        </p:nvSpPr>
        <p:spPr>
          <a:xfrm>
            <a:off x="4792118" y="7027054"/>
            <a:ext cx="1714375" cy="230832"/>
          </a:xfrm>
          <a:prstGeom prst="rect">
            <a:avLst/>
          </a:prstGeom>
          <a:noFill/>
        </p:spPr>
        <p:txBody>
          <a:bodyPr wrap="square" rtlCol="0">
            <a:spAutoFit/>
          </a:bodyPr>
          <a:lstStyle/>
          <a:p>
            <a:pPr algn="ctr"/>
            <a:r>
              <a:rPr lang="zh-CN" altLang="en-US" sz="900" b="1" dirty="0">
                <a:solidFill>
                  <a:schemeClr val="bg1"/>
                </a:solidFill>
                <a:latin typeface="+mn-ea"/>
                <a:ea typeface="+mn-ea"/>
              </a:rPr>
              <a:t>珠海自贸区信息港工程</a:t>
            </a:r>
          </a:p>
        </p:txBody>
      </p:sp>
      <p:sp>
        <p:nvSpPr>
          <p:cNvPr id="82" name="文本框 81"/>
          <p:cNvSpPr txBox="1"/>
          <p:nvPr userDrawn="1"/>
        </p:nvSpPr>
        <p:spPr>
          <a:xfrm>
            <a:off x="2609985" y="7007269"/>
            <a:ext cx="1714375" cy="230832"/>
          </a:xfrm>
          <a:prstGeom prst="rect">
            <a:avLst/>
          </a:prstGeom>
          <a:noFill/>
        </p:spPr>
        <p:txBody>
          <a:bodyPr wrap="square" rtlCol="0">
            <a:spAutoFit/>
          </a:bodyPr>
          <a:lstStyle/>
          <a:p>
            <a:pPr algn="ctr"/>
            <a:r>
              <a:rPr lang="zh-CN" altLang="en-US" sz="900" b="1" dirty="0">
                <a:solidFill>
                  <a:schemeClr val="bg1"/>
                </a:solidFill>
                <a:latin typeface="+mn-ea"/>
                <a:ea typeface="+mn-ea"/>
              </a:rPr>
              <a:t>潍日高速</a:t>
            </a:r>
          </a:p>
        </p:txBody>
      </p:sp>
      <p:sp>
        <p:nvSpPr>
          <p:cNvPr id="83" name="文本框 82"/>
          <p:cNvSpPr txBox="1"/>
          <p:nvPr userDrawn="1"/>
        </p:nvSpPr>
        <p:spPr>
          <a:xfrm>
            <a:off x="227557" y="6989765"/>
            <a:ext cx="1714375" cy="230832"/>
          </a:xfrm>
          <a:prstGeom prst="rect">
            <a:avLst/>
          </a:prstGeom>
          <a:noFill/>
        </p:spPr>
        <p:txBody>
          <a:bodyPr wrap="square" rtlCol="0">
            <a:spAutoFit/>
          </a:bodyPr>
          <a:lstStyle/>
          <a:p>
            <a:pPr algn="ctr"/>
            <a:r>
              <a:rPr lang="zh-CN" altLang="en-US" sz="900" b="1" dirty="0">
                <a:solidFill>
                  <a:schemeClr val="bg1"/>
                </a:solidFill>
                <a:latin typeface="+mn-ea"/>
                <a:ea typeface="+mn-ea"/>
              </a:rPr>
              <a:t>鲁南高铁临沂北站</a:t>
            </a:r>
          </a:p>
        </p:txBody>
      </p:sp>
      <p:sp>
        <p:nvSpPr>
          <p:cNvPr id="84" name="文本框 83"/>
          <p:cNvSpPr txBox="1"/>
          <p:nvPr userDrawn="1"/>
        </p:nvSpPr>
        <p:spPr>
          <a:xfrm>
            <a:off x="2214241" y="5581987"/>
            <a:ext cx="2570646" cy="230832"/>
          </a:xfrm>
          <a:prstGeom prst="rect">
            <a:avLst/>
          </a:prstGeom>
          <a:noFill/>
        </p:spPr>
        <p:txBody>
          <a:bodyPr wrap="square" rtlCol="0">
            <a:spAutoFit/>
          </a:bodyPr>
          <a:lstStyle/>
          <a:p>
            <a:pPr algn="ctr"/>
            <a:r>
              <a:rPr lang="zh-CN" altLang="en-US" sz="900" b="1" dirty="0">
                <a:solidFill>
                  <a:schemeClr val="bg1"/>
                </a:solidFill>
                <a:latin typeface="+mn-ea"/>
                <a:ea typeface="+mn-ea"/>
              </a:rPr>
              <a:t>毛里求斯圣皮埃尔科特多沃综合体育中心</a:t>
            </a:r>
          </a:p>
        </p:txBody>
      </p:sp>
      <p:pic>
        <p:nvPicPr>
          <p:cNvPr id="85" name="Picture 2"/>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a:off x="8248251" y="5434034"/>
            <a:ext cx="4610499"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矩形 85"/>
          <p:cNvSpPr/>
          <p:nvPr userDrawn="1"/>
        </p:nvSpPr>
        <p:spPr>
          <a:xfrm>
            <a:off x="10208379" y="-57148"/>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87" name="矩形 86"/>
          <p:cNvSpPr/>
          <p:nvPr userDrawn="1"/>
        </p:nvSpPr>
        <p:spPr>
          <a:xfrm>
            <a:off x="2861247" y="4082073"/>
            <a:ext cx="1223412" cy="230832"/>
          </a:xfrm>
          <a:prstGeom prst="rect">
            <a:avLst/>
          </a:prstGeom>
        </p:spPr>
        <p:txBody>
          <a:bodyPr wrap="none">
            <a:spAutoFit/>
          </a:bodyPr>
          <a:lstStyle/>
          <a:p>
            <a:pPr algn="ctr"/>
            <a:r>
              <a:rPr lang="zh-CN" altLang="en-US" sz="900" b="1" kern="1200" dirty="0">
                <a:solidFill>
                  <a:schemeClr val="bg1"/>
                </a:solidFill>
                <a:latin typeface="+mn-ea"/>
                <a:ea typeface="+mn-ea"/>
                <a:cs typeface="+mn-cs"/>
              </a:rPr>
              <a:t>北京西北旺统建项目</a:t>
            </a:r>
          </a:p>
        </p:txBody>
      </p:sp>
      <p:cxnSp>
        <p:nvCxnSpPr>
          <p:cNvPr id="89" name="直接连接符 88"/>
          <p:cNvCxnSpPr/>
          <p:nvPr userDrawn="1"/>
        </p:nvCxnSpPr>
        <p:spPr>
          <a:xfrm>
            <a:off x="6105377" y="5708457"/>
            <a:ext cx="1577565" cy="1549210"/>
          </a:xfrm>
          <a:prstGeom prst="line">
            <a:avLst/>
          </a:prstGeom>
          <a:ln>
            <a:solidFill>
              <a:srgbClr val="0281CE"/>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618450" y="68107"/>
            <a:ext cx="3438554" cy="339013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userDrawn="1"/>
        </p:nvCxnSpPr>
        <p:spPr>
          <a:xfrm>
            <a:off x="2996299" y="2607738"/>
            <a:ext cx="1577565" cy="1549210"/>
          </a:xfrm>
          <a:prstGeom prst="line">
            <a:avLst/>
          </a:prstGeom>
          <a:ln>
            <a:solidFill>
              <a:srgbClr val="0281CE"/>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30303" y="-56512"/>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1493" y="3400182"/>
            <a:ext cx="6079899" cy="3805599"/>
          </a:xfrm>
          <a:prstGeom prst="rect">
            <a:avLst/>
          </a:prstGeom>
        </p:spPr>
      </p:pic>
      <p:grpSp>
        <p:nvGrpSpPr>
          <p:cNvPr id="19" name="组合 18"/>
          <p:cNvGrpSpPr/>
          <p:nvPr userDrawn="1"/>
        </p:nvGrpSpPr>
        <p:grpSpPr>
          <a:xfrm>
            <a:off x="596727" y="1800903"/>
            <a:ext cx="4288344" cy="3502079"/>
            <a:chOff x="528558" y="1744117"/>
            <a:chExt cx="4288344" cy="3502079"/>
          </a:xfrm>
        </p:grpSpPr>
        <p:sp>
          <p:nvSpPr>
            <p:cNvPr id="20" name="矩形 19"/>
            <p:cNvSpPr/>
            <p:nvPr/>
          </p:nvSpPr>
          <p:spPr>
            <a:xfrm>
              <a:off x="528558" y="2911261"/>
              <a:ext cx="1400316" cy="11344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975241" y="1744117"/>
              <a:ext cx="1406405" cy="1134464"/>
            </a:xfrm>
            <a:prstGeom prst="rect">
              <a:avLst/>
            </a:prstGeom>
            <a:solidFill>
              <a:srgbClr val="009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528558" y="1744117"/>
              <a:ext cx="1407460" cy="1134464"/>
            </a:xfrm>
            <a:prstGeom prst="rect">
              <a:avLst/>
            </a:prstGeom>
          </p:spPr>
        </p:pic>
        <p:sp>
          <p:nvSpPr>
            <p:cNvPr id="27" name="矩形 26"/>
            <p:cNvSpPr/>
            <p:nvPr/>
          </p:nvSpPr>
          <p:spPr>
            <a:xfrm>
              <a:off x="3441032" y="2911261"/>
              <a:ext cx="1375870" cy="11344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993968" y="4111732"/>
              <a:ext cx="1381965" cy="11344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userDrawn="1"/>
        </p:nvSpPr>
        <p:spPr>
          <a:xfrm>
            <a:off x="6476131" y="2772119"/>
            <a:ext cx="4320479" cy="1688411"/>
          </a:xfrm>
          <a:prstGeom prst="rect">
            <a:avLst/>
          </a:prstGeom>
        </p:spPr>
        <p:txBody>
          <a:bodyPr wrap="square">
            <a:spAutoFit/>
          </a:bodyPr>
          <a:lstStyle/>
          <a:p>
            <a:pPr algn="ctr">
              <a:lnSpc>
                <a:spcPct val="150000"/>
              </a:lnSpc>
            </a:pPr>
            <a:r>
              <a:rPr lang="zh-CN" altLang="en-US" sz="2400" b="1" dirty="0">
                <a:solidFill>
                  <a:srgbClr val="0069B7"/>
                </a:solidFill>
                <a:latin typeface="Arial" panose="020B0604020202020204" pitchFamily="34" charset="0"/>
                <a:ea typeface="微软雅黑" panose="020B0503020204020204" pitchFamily="34" charset="-122"/>
              </a:rPr>
              <a:t>智者求同  和合共赢</a:t>
            </a:r>
            <a:br>
              <a:rPr lang="zh-CN" altLang="en-US" sz="2400" b="1" dirty="0">
                <a:solidFill>
                  <a:srgbClr val="0069B7"/>
                </a:solidFill>
                <a:latin typeface="Arial" panose="020B0604020202020204" pitchFamily="34" charset="0"/>
                <a:ea typeface="微软雅黑" panose="020B0503020204020204" pitchFamily="34" charset="-122"/>
              </a:rPr>
            </a:br>
            <a:r>
              <a:rPr lang="zh-CN" altLang="en-US" sz="2400" b="1" dirty="0">
                <a:solidFill>
                  <a:srgbClr val="0069B7"/>
                </a:solidFill>
                <a:latin typeface="Arial" panose="020B0604020202020204" pitchFamily="34" charset="0"/>
                <a:ea typeface="微软雅黑" panose="020B0503020204020204" pitchFamily="34" charset="-122"/>
              </a:rPr>
              <a:t>勇者自强  守正出新</a:t>
            </a:r>
            <a:endParaRPr lang="en-US" altLang="zh-CN" sz="2400" b="1" dirty="0">
              <a:solidFill>
                <a:srgbClr val="0069B7"/>
              </a:solidFill>
              <a:latin typeface="Arial" panose="020B0604020202020204" pitchFamily="34" charset="0"/>
              <a:ea typeface="微软雅黑" panose="020B0503020204020204" pitchFamily="34" charset="-122"/>
            </a:endParaRPr>
          </a:p>
          <a:p>
            <a:pPr algn="ctr">
              <a:lnSpc>
                <a:spcPct val="150000"/>
              </a:lnSpc>
            </a:pPr>
            <a:r>
              <a:rPr lang="zh-CN" altLang="en-US" sz="2400" b="1" dirty="0">
                <a:solidFill>
                  <a:srgbClr val="0069B7"/>
                </a:solidFill>
                <a:latin typeface="Arial" panose="020B0604020202020204" pitchFamily="34" charset="0"/>
                <a:ea typeface="微软雅黑" panose="020B0503020204020204" pitchFamily="34" charset="-122"/>
              </a:rPr>
              <a:t>善成者务实  行稳致远</a:t>
            </a:r>
            <a:endParaRPr lang="en-US" altLang="zh-CN" sz="2400" b="1" dirty="0">
              <a:solidFill>
                <a:srgbClr val="0069B7"/>
              </a:solidFill>
              <a:latin typeface="Arial" panose="020B0604020202020204" pitchFamily="34" charset="0"/>
              <a:ea typeface="微软雅黑" panose="020B0503020204020204" pitchFamily="34" charset="-122"/>
            </a:endParaRPr>
          </a:p>
        </p:txBody>
      </p:sp>
      <p:sp>
        <p:nvSpPr>
          <p:cNvPr id="33" name="矩形 32"/>
          <p:cNvSpPr/>
          <p:nvPr userDrawn="1"/>
        </p:nvSpPr>
        <p:spPr>
          <a:xfrm>
            <a:off x="6141343" y="1415564"/>
            <a:ext cx="5262979" cy="1023357"/>
          </a:xfrm>
          <a:prstGeom prst="rect">
            <a:avLst/>
          </a:prstGeom>
        </p:spPr>
        <p:txBody>
          <a:bodyPr wrap="none">
            <a:spAutoFit/>
          </a:bodyPr>
          <a:lstStyle/>
          <a:p>
            <a:pPr algn="ctr">
              <a:lnSpc>
                <a:spcPct val="150000"/>
              </a:lnSpc>
            </a:pPr>
            <a:r>
              <a:rPr lang="zh-CN" altLang="en-US"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rPr>
              <a:t>智者</a:t>
            </a:r>
            <a:r>
              <a:rPr lang="en-US" altLang="zh-CN"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rPr>
              <a:t>·</a:t>
            </a:r>
            <a:r>
              <a:rPr lang="zh-CN" altLang="en-US"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rPr>
              <a:t>勇者</a:t>
            </a:r>
            <a:r>
              <a:rPr lang="en-US" altLang="zh-CN"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rPr>
              <a:t>·</a:t>
            </a:r>
            <a:r>
              <a:rPr lang="zh-CN" altLang="en-US"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rPr>
              <a:t>善成者</a:t>
            </a:r>
            <a:endParaRPr lang="en-US" altLang="zh-CN" sz="4400" dirty="0">
              <a:solidFill>
                <a:srgbClr val="FF3300"/>
              </a:solidFill>
              <a:latin typeface="华文行楷" panose="02010800040101010101" pitchFamily="2" charset="-122"/>
              <a:ea typeface="华文行楷" panose="02010800040101010101" pitchFamily="2" charset="-122"/>
              <a:cs typeface="+mn-ea"/>
              <a:sym typeface="Arial" panose="020B0604020202020204" pitchFamily="34" charset="0"/>
            </a:endParaRPr>
          </a:p>
        </p:txBody>
      </p:sp>
      <p:sp>
        <p:nvSpPr>
          <p:cNvPr id="34" name="矩形 33"/>
          <p:cNvSpPr/>
          <p:nvPr userDrawn="1"/>
        </p:nvSpPr>
        <p:spPr>
          <a:xfrm>
            <a:off x="5925319" y="4779964"/>
            <a:ext cx="6048671" cy="661848"/>
          </a:xfrm>
          <a:prstGeom prst="rect">
            <a:avLst/>
          </a:prstGeom>
        </p:spPr>
        <p:txBody>
          <a:bodyPr wrap="square">
            <a:spAutoFit/>
          </a:bodyPr>
          <a:lstStyle/>
          <a:p>
            <a:pPr>
              <a:lnSpc>
                <a:spcPct val="150000"/>
              </a:lnSpc>
            </a:pPr>
            <a:r>
              <a:rPr lang="zh-CN" altLang="en-US" sz="2800" b="1" dirty="0">
                <a:solidFill>
                  <a:srgbClr val="0069B7"/>
                </a:solidFill>
                <a:latin typeface="Arial" panose="020B0604020202020204" pitchFamily="34" charset="0"/>
                <a:ea typeface="微软雅黑" panose="020B0503020204020204" pitchFamily="34" charset="-122"/>
              </a:rPr>
              <a:t>心怀梦想再出发，跑出一个好成绩！</a:t>
            </a:r>
          </a:p>
        </p:txBody>
      </p:sp>
      <p:pic>
        <p:nvPicPr>
          <p:cNvPr id="36" name="图片 35"/>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3509201" y="1823234"/>
            <a:ext cx="1375870" cy="1078806"/>
          </a:xfrm>
          <a:prstGeom prst="rect">
            <a:avLst/>
          </a:prstGeom>
        </p:spPr>
      </p:pic>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3871" y="4175663"/>
            <a:ext cx="1400316" cy="1127319"/>
          </a:xfrm>
          <a:prstGeom prst="rect">
            <a:avLst/>
          </a:prstGeom>
        </p:spPr>
      </p:pic>
      <p:pic>
        <p:nvPicPr>
          <p:cNvPr id="38" name="图片 37"/>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a:fillRect/>
          </a:stretch>
        </p:blipFill>
        <p:spPr>
          <a:xfrm>
            <a:off x="2062140" y="2980396"/>
            <a:ext cx="1381964" cy="1122116"/>
          </a:xfrm>
          <a:prstGeom prst="rect">
            <a:avLst/>
          </a:prstGeom>
        </p:spPr>
      </p:pic>
      <p:pic>
        <p:nvPicPr>
          <p:cNvPr id="39" name="图片 3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09201" y="4168518"/>
            <a:ext cx="1375870" cy="1134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83218" y="3382022"/>
            <a:ext cx="6079899" cy="3805599"/>
          </a:xfrm>
          <a:prstGeom prst="rect">
            <a:avLst/>
          </a:prstGeom>
        </p:spPr>
      </p:pic>
      <p:sp>
        <p:nvSpPr>
          <p:cNvPr id="43" name="文本框 3"/>
          <p:cNvSpPr txBox="1"/>
          <p:nvPr userDrawn="1"/>
        </p:nvSpPr>
        <p:spPr>
          <a:xfrm>
            <a:off x="5470168" y="1556792"/>
            <a:ext cx="5770398" cy="1323439"/>
          </a:xfrm>
          <a:prstGeom prst="rect">
            <a:avLst/>
          </a:prstGeom>
          <a:noFill/>
          <a:effectLst/>
        </p:spPr>
        <p:txBody>
          <a:bodyPr wrap="square" rtlCol="0">
            <a:spAutoFit/>
          </a:bodyPr>
          <a:lstStyle/>
          <a:p>
            <a:pPr algn="ctr"/>
            <a:r>
              <a:rPr lang="zh-CN" altLang="en-US" sz="8000" b="1" dirty="0">
                <a:solidFill>
                  <a:srgbClr val="0487D4"/>
                </a:solidFill>
                <a:latin typeface="微软雅黑" panose="020B0503020204020204" pitchFamily="34" charset="-122"/>
                <a:ea typeface="微软雅黑" panose="020B0503020204020204" pitchFamily="34" charset="-122"/>
              </a:rPr>
              <a:t>谢谢</a:t>
            </a:r>
          </a:p>
        </p:txBody>
      </p:sp>
      <p:cxnSp>
        <p:nvCxnSpPr>
          <p:cNvPr id="44" name="直接连接符 43"/>
          <p:cNvCxnSpPr/>
          <p:nvPr userDrawn="1"/>
        </p:nvCxnSpPr>
        <p:spPr>
          <a:xfrm>
            <a:off x="6118386" y="2914139"/>
            <a:ext cx="4464558" cy="0"/>
          </a:xfrm>
          <a:prstGeom prst="line">
            <a:avLst/>
          </a:prstGeom>
          <a:ln>
            <a:solidFill>
              <a:srgbClr val="00C88A"/>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userDrawn="1"/>
        </p:nvCxnSpPr>
        <p:spPr>
          <a:xfrm>
            <a:off x="420018" y="-401073"/>
            <a:ext cx="0" cy="0"/>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流程图: 决策 45"/>
          <p:cNvSpPr/>
          <p:nvPr userDrawn="1"/>
        </p:nvSpPr>
        <p:spPr>
          <a:xfrm>
            <a:off x="915035" y="1133444"/>
            <a:ext cx="4040168" cy="3830493"/>
          </a:xfrm>
          <a:prstGeom prst="flowChartDecision">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241300" dist="266700" dir="135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流程图: 决策 46"/>
          <p:cNvSpPr/>
          <p:nvPr userDrawn="1"/>
        </p:nvSpPr>
        <p:spPr>
          <a:xfrm>
            <a:off x="-1164320" y="-753131"/>
            <a:ext cx="3797678" cy="3600587"/>
          </a:xfrm>
          <a:prstGeom prst="flowChartDecision">
            <a:avLst/>
          </a:prstGeom>
          <a:gradFill flip="none" rotWithShape="1">
            <a:gsLst>
              <a:gs pos="100000">
                <a:srgbClr val="0282CD"/>
              </a:gs>
              <a:gs pos="0">
                <a:srgbClr val="04B5EC"/>
              </a:gs>
            </a:gsLst>
            <a:lin ang="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直角三角形 47"/>
          <p:cNvSpPr/>
          <p:nvPr userDrawn="1"/>
        </p:nvSpPr>
        <p:spPr>
          <a:xfrm rot="4680755">
            <a:off x="3856184" y="4430225"/>
            <a:ext cx="567268" cy="567268"/>
          </a:xfrm>
          <a:prstGeom prst="rtTriangle">
            <a:avLst/>
          </a:prstGeom>
          <a:gradFill flip="none" rotWithShape="1">
            <a:gsLst>
              <a:gs pos="100000">
                <a:srgbClr val="0282CD"/>
              </a:gs>
              <a:gs pos="0">
                <a:srgbClr val="04B5EC"/>
              </a:gs>
            </a:gsLst>
            <a:lin ang="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直角三角形 48"/>
          <p:cNvSpPr/>
          <p:nvPr userDrawn="1"/>
        </p:nvSpPr>
        <p:spPr>
          <a:xfrm rot="15485977">
            <a:off x="4412419" y="3904937"/>
            <a:ext cx="567268" cy="567268"/>
          </a:xfrm>
          <a:prstGeom prst="rtTriangle">
            <a:avLst/>
          </a:prstGeom>
          <a:gradFill flip="none" rotWithShape="1">
            <a:gsLst>
              <a:gs pos="100000">
                <a:srgbClr val="0281CE"/>
              </a:gs>
              <a:gs pos="0">
                <a:srgbClr val="04B5EC"/>
              </a:gs>
            </a:gsLst>
            <a:lin ang="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流程图: 决策 49"/>
          <p:cNvSpPr/>
          <p:nvPr userDrawn="1"/>
        </p:nvSpPr>
        <p:spPr>
          <a:xfrm>
            <a:off x="-1600438" y="2334760"/>
            <a:ext cx="2964358" cy="2810515"/>
          </a:xfrm>
          <a:prstGeom prst="flowChartDecision">
            <a:avLst/>
          </a:prstGeom>
          <a:gradFill flip="none" rotWithShape="1">
            <a:gsLst>
              <a:gs pos="100000">
                <a:srgbClr val="0282CD"/>
              </a:gs>
              <a:gs pos="0">
                <a:srgbClr val="04B5EC"/>
              </a:gs>
            </a:gsLst>
            <a:lin ang="1080000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直角三角形 50"/>
          <p:cNvSpPr/>
          <p:nvPr userDrawn="1"/>
        </p:nvSpPr>
        <p:spPr>
          <a:xfrm rot="18571015">
            <a:off x="4168527" y="5801728"/>
            <a:ext cx="382997" cy="382997"/>
          </a:xfrm>
          <a:prstGeom prst="rtTriangle">
            <a:avLst/>
          </a:prstGeom>
          <a:gradFill flip="none" rotWithShape="1">
            <a:gsLst>
              <a:gs pos="100000">
                <a:srgbClr val="0283CE"/>
              </a:gs>
              <a:gs pos="0">
                <a:srgbClr val="04B5EC"/>
              </a:gs>
            </a:gsLst>
            <a:lin ang="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直角三角形 51"/>
          <p:cNvSpPr/>
          <p:nvPr userDrawn="1"/>
        </p:nvSpPr>
        <p:spPr>
          <a:xfrm rot="18571015">
            <a:off x="5213802" y="2210939"/>
            <a:ext cx="382997" cy="382997"/>
          </a:xfrm>
          <a:prstGeom prst="rtTriangle">
            <a:avLst/>
          </a:prstGeom>
          <a:gradFill flip="none" rotWithShape="1">
            <a:gsLst>
              <a:gs pos="100000">
                <a:srgbClr val="00C898"/>
              </a:gs>
              <a:gs pos="0">
                <a:srgbClr val="04B5EC"/>
              </a:gs>
            </a:gsLst>
            <a:lin ang="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流程图: 决策 52"/>
          <p:cNvSpPr/>
          <p:nvPr userDrawn="1"/>
        </p:nvSpPr>
        <p:spPr>
          <a:xfrm>
            <a:off x="1764060" y="5373216"/>
            <a:ext cx="2496329" cy="2366776"/>
          </a:xfrm>
          <a:prstGeom prst="flowChartDecision">
            <a:avLst/>
          </a:prstGeom>
          <a:gradFill flip="none" rotWithShape="1">
            <a:gsLst>
              <a:gs pos="100000">
                <a:srgbClr val="0282CD"/>
              </a:gs>
              <a:gs pos="0">
                <a:srgbClr val="04B5EC"/>
              </a:gs>
            </a:gsLst>
            <a:lin ang="10800000" scaled="1"/>
            <a:tileRect/>
          </a:gra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流程图: 决策 53"/>
          <p:cNvSpPr/>
          <p:nvPr userDrawn="1"/>
        </p:nvSpPr>
        <p:spPr>
          <a:xfrm>
            <a:off x="168931" y="3968039"/>
            <a:ext cx="2635914" cy="2499117"/>
          </a:xfrm>
          <a:prstGeom prst="flowChartDecision">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innerShdw blurRad="241300" dist="266700" dir="135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3"/>
          <p:cNvSpPr txBox="1"/>
          <p:nvPr userDrawn="1"/>
        </p:nvSpPr>
        <p:spPr>
          <a:xfrm>
            <a:off x="5553437" y="2924944"/>
            <a:ext cx="5770398" cy="1323439"/>
          </a:xfrm>
          <a:prstGeom prst="rect">
            <a:avLst/>
          </a:prstGeom>
          <a:noFill/>
          <a:effectLst/>
        </p:spPr>
        <p:txBody>
          <a:bodyPr wrap="square" rtlCol="0">
            <a:spAutoFit/>
          </a:bodyPr>
          <a:lstStyle/>
          <a:p>
            <a:pPr algn="ctr"/>
            <a:r>
              <a:rPr lang="en-US" altLang="zh-CN" sz="8000" b="1" dirty="0">
                <a:solidFill>
                  <a:srgbClr val="0281CE"/>
                </a:solidFill>
                <a:latin typeface="微软雅黑" panose="020B0503020204020204" pitchFamily="34" charset="-122"/>
                <a:ea typeface="微软雅黑" panose="020B0503020204020204" pitchFamily="34" charset="-122"/>
              </a:rPr>
              <a:t>THANKS</a:t>
            </a:r>
            <a:endParaRPr lang="zh-CN" altLang="en-US" sz="8000" b="1" dirty="0">
              <a:solidFill>
                <a:srgbClr val="0281CE"/>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24091" y="4439465"/>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64406" y="1183677"/>
            <a:ext cx="10929938" cy="2518034"/>
          </a:xfrm>
        </p:spPr>
        <p:txBody>
          <a:bodyPr anchor="b"/>
          <a:lstStyle>
            <a:lvl1pPr algn="ctr">
              <a:defRPr sz="6328"/>
            </a:lvl1pPr>
          </a:lstStyle>
          <a:p>
            <a:pPr fontAlgn="auto"/>
            <a:r>
              <a:rPr lang="zh-CN" altLang="en-US" strike="noStrike" noProof="1" smtClean="0"/>
              <a:t>单击此处编辑母版标题样式</a:t>
            </a:r>
            <a:endParaRPr lang="en-US" strike="noStrike" noProof="1"/>
          </a:p>
        </p:txBody>
      </p:sp>
      <p:sp>
        <p:nvSpPr>
          <p:cNvPr id="3" name="Subtitle 2"/>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pPr fontAlgn="auto"/>
            <a:r>
              <a:rPr lang="zh-CN" altLang="en-US" strike="noStrike" noProof="1" smtClean="0"/>
              <a:t>单击此处编辑母版副标题样式</a:t>
            </a:r>
            <a:endParaRPr lang="en-US" strike="noStrike" noProof="1"/>
          </a:p>
        </p:txBody>
      </p:sp>
      <p:sp>
        <p:nvSpPr>
          <p:cNvPr id="4" name="日期占位符 3"/>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34509371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77342" y="1803142"/>
            <a:ext cx="11090672" cy="3008581"/>
          </a:xfrm>
        </p:spPr>
        <p:txBody>
          <a:bodyPr anchor="b"/>
          <a:lstStyle>
            <a:lvl1pPr>
              <a:defRPr sz="6328"/>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p:nvPr>
        </p:nvSpPr>
        <p:spPr>
          <a:xfrm>
            <a:off x="877342" y="4840185"/>
            <a:ext cx="11090672" cy="1582142"/>
          </a:xfrm>
        </p:spPr>
        <p:txBody>
          <a:bodyPr/>
          <a:lstStyle>
            <a:lvl1pPr marL="0" indent="0">
              <a:buNone/>
              <a:defRPr sz="2531">
                <a:solidFill>
                  <a:schemeClr val="tx1"/>
                </a:solidFill>
              </a:defRPr>
            </a:lvl1pPr>
            <a:lvl2pPr marL="482163" indent="0">
              <a:buNone/>
              <a:defRPr sz="2109">
                <a:solidFill>
                  <a:schemeClr val="tx1">
                    <a:tint val="75000"/>
                  </a:schemeClr>
                </a:solidFill>
              </a:defRPr>
            </a:lvl2pPr>
            <a:lvl3pPr marL="964326" indent="0">
              <a:buNone/>
              <a:defRPr sz="1898">
                <a:solidFill>
                  <a:schemeClr val="tx1">
                    <a:tint val="75000"/>
                  </a:schemeClr>
                </a:solidFill>
              </a:defRPr>
            </a:lvl3pPr>
            <a:lvl4pPr marL="1446489" indent="0">
              <a:buNone/>
              <a:defRPr sz="1687">
                <a:solidFill>
                  <a:schemeClr val="tx1">
                    <a:tint val="75000"/>
                  </a:schemeClr>
                </a:solidFill>
              </a:defRPr>
            </a:lvl4pPr>
            <a:lvl5pPr marL="1928652" indent="0">
              <a:buNone/>
              <a:defRPr sz="1687">
                <a:solidFill>
                  <a:schemeClr val="tx1">
                    <a:tint val="75000"/>
                  </a:schemeClr>
                </a:solidFill>
              </a:defRPr>
            </a:lvl5pPr>
            <a:lvl6pPr marL="2410816" indent="0">
              <a:buNone/>
              <a:defRPr sz="1687">
                <a:solidFill>
                  <a:schemeClr val="tx1">
                    <a:tint val="75000"/>
                  </a:schemeClr>
                </a:solidFill>
              </a:defRPr>
            </a:lvl6pPr>
            <a:lvl7pPr marL="2892979" indent="0">
              <a:buNone/>
              <a:defRPr sz="1687">
                <a:solidFill>
                  <a:schemeClr val="tx1">
                    <a:tint val="75000"/>
                  </a:schemeClr>
                </a:solidFill>
              </a:defRPr>
            </a:lvl7pPr>
            <a:lvl8pPr marL="3375142" indent="0">
              <a:buNone/>
              <a:defRPr sz="1687">
                <a:solidFill>
                  <a:schemeClr val="tx1">
                    <a:tint val="75000"/>
                  </a:schemeClr>
                </a:solidFill>
              </a:defRPr>
            </a:lvl8pPr>
            <a:lvl9pPr marL="3857305" indent="0">
              <a:buNone/>
              <a:defRPr sz="1687">
                <a:solidFill>
                  <a:schemeClr val="tx1">
                    <a:tint val="75000"/>
                  </a:schemeClr>
                </a:solidFill>
              </a:defRPr>
            </a:lvl9pPr>
          </a:lstStyle>
          <a:p>
            <a:pPr lvl="0" fontAlgn="auto"/>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04878194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sz="half" idx="1"/>
          </p:nvPr>
        </p:nvSpPr>
        <p:spPr>
          <a:xfrm>
            <a:off x="884039" y="1925358"/>
            <a:ext cx="5464969" cy="4589050"/>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Content Placeholder 3"/>
          <p:cNvSpPr>
            <a:spLocks noGrp="1"/>
          </p:cNvSpPr>
          <p:nvPr>
            <p:ph sz="half" idx="2"/>
          </p:nvPr>
        </p:nvSpPr>
        <p:spPr>
          <a:xfrm>
            <a:off x="6509742" y="1925358"/>
            <a:ext cx="5464969" cy="4589050"/>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5" name="日期占位符 4"/>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1265400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85714" y="385073"/>
            <a:ext cx="11090672" cy="1397978"/>
          </a:xfrm>
        </p:spPr>
        <p:txBody>
          <a:body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p:nvPr>
        </p:nvSpPr>
        <p:spPr>
          <a:xfrm>
            <a:off x="885715" y="1773004"/>
            <a:ext cx="5439853"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fontAlgn="auto"/>
            <a:r>
              <a:rPr lang="zh-CN" altLang="en-US" strike="noStrike" noProof="1" smtClean="0"/>
              <a:t>单击此处编辑母版文本样式</a:t>
            </a:r>
          </a:p>
        </p:txBody>
      </p:sp>
      <p:sp>
        <p:nvSpPr>
          <p:cNvPr id="4" name="Content Placeholder 3"/>
          <p:cNvSpPr>
            <a:spLocks noGrp="1"/>
          </p:cNvSpPr>
          <p:nvPr>
            <p:ph sz="half" idx="2"/>
          </p:nvPr>
        </p:nvSpPr>
        <p:spPr>
          <a:xfrm>
            <a:off x="885715" y="2641926"/>
            <a:ext cx="5439853" cy="3885876"/>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5" name="Text Placeholder 4"/>
          <p:cNvSpPr>
            <a:spLocks noGrp="1"/>
          </p:cNvSpPr>
          <p:nvPr>
            <p:ph type="body" sz="quarter" idx="3"/>
          </p:nvPr>
        </p:nvSpPr>
        <p:spPr>
          <a:xfrm>
            <a:off x="6509743" y="1773004"/>
            <a:ext cx="5466644" cy="868922"/>
          </a:xfrm>
        </p:spPr>
        <p:txBody>
          <a:bodyPr anchor="b"/>
          <a:lstStyle>
            <a:lvl1pPr marL="0" indent="0">
              <a:buNone/>
              <a:defRPr sz="2531" b="1"/>
            </a:lvl1pPr>
            <a:lvl2pPr marL="482163" indent="0">
              <a:buNone/>
              <a:defRPr sz="2109" b="1"/>
            </a:lvl2pPr>
            <a:lvl3pPr marL="964326" indent="0">
              <a:buNone/>
              <a:defRPr sz="1898" b="1"/>
            </a:lvl3pPr>
            <a:lvl4pPr marL="1446489" indent="0">
              <a:buNone/>
              <a:defRPr sz="1687" b="1"/>
            </a:lvl4pPr>
            <a:lvl5pPr marL="1928652" indent="0">
              <a:buNone/>
              <a:defRPr sz="1687" b="1"/>
            </a:lvl5pPr>
            <a:lvl6pPr marL="2410816" indent="0">
              <a:buNone/>
              <a:defRPr sz="1687" b="1"/>
            </a:lvl6pPr>
            <a:lvl7pPr marL="2892979" indent="0">
              <a:buNone/>
              <a:defRPr sz="1687" b="1"/>
            </a:lvl7pPr>
            <a:lvl8pPr marL="3375142" indent="0">
              <a:buNone/>
              <a:defRPr sz="1687" b="1"/>
            </a:lvl8pPr>
            <a:lvl9pPr marL="3857305" indent="0">
              <a:buNone/>
              <a:defRPr sz="1687" b="1"/>
            </a:lvl9pPr>
          </a:lstStyle>
          <a:p>
            <a:pPr lvl="0" fontAlgn="auto"/>
            <a:r>
              <a:rPr lang="zh-CN" altLang="en-US" strike="noStrike" noProof="1" smtClean="0"/>
              <a:t>单击此处编辑母版文本样式</a:t>
            </a:r>
          </a:p>
        </p:txBody>
      </p:sp>
      <p:sp>
        <p:nvSpPr>
          <p:cNvPr id="6" name="Content Placeholder 5"/>
          <p:cNvSpPr>
            <a:spLocks noGrp="1"/>
          </p:cNvSpPr>
          <p:nvPr>
            <p:ph sz="quarter" idx="4"/>
          </p:nvPr>
        </p:nvSpPr>
        <p:spPr>
          <a:xfrm>
            <a:off x="6509743" y="2641926"/>
            <a:ext cx="5466644" cy="3885876"/>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7" name="日期占位符 6"/>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8" name="页脚占位符 7"/>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9" name="灯片编号占位符 8"/>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134344575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日期占位符 2"/>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4" name="页脚占位符 3"/>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5" name="灯片编号占位符 4"/>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327371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3" name="页脚占位符 2"/>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195820394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3375"/>
            </a:lvl1p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p:nvPr>
        </p:nvSpPr>
        <p:spPr>
          <a:xfrm>
            <a:off x="5466644" y="1041369"/>
            <a:ext cx="6509742" cy="5139869"/>
          </a:xfrm>
        </p:spPr>
        <p:txBody>
          <a:bodyPr/>
          <a:lstStyle>
            <a:lvl1pPr>
              <a:defRPr sz="3375"/>
            </a:lvl1pPr>
            <a:lvl2pPr>
              <a:defRPr sz="2953"/>
            </a:lvl2pPr>
            <a:lvl3pPr>
              <a:defRPr sz="2531"/>
            </a:lvl3pPr>
            <a:lvl4pPr>
              <a:defRPr sz="2109"/>
            </a:lvl4pPr>
            <a:lvl5pPr>
              <a:defRPr sz="2109"/>
            </a:lvl5pPr>
            <a:lvl6pPr>
              <a:defRPr sz="2109"/>
            </a:lvl6pPr>
            <a:lvl7pPr>
              <a:defRPr sz="2109"/>
            </a:lvl7pPr>
            <a:lvl8pPr>
              <a:defRPr sz="2109"/>
            </a:lvl8pPr>
            <a:lvl9pPr>
              <a:defRPr sz="2109"/>
            </a:lvl9p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fontAlgn="auto"/>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50339420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85714" y="482177"/>
            <a:ext cx="4147282" cy="1687618"/>
          </a:xfrm>
        </p:spPr>
        <p:txBody>
          <a:bodyPr anchor="b"/>
          <a:lstStyle>
            <a:lvl1pPr>
              <a:defRPr sz="3375"/>
            </a:lvl1pPr>
          </a:lstStyle>
          <a:p>
            <a:pPr fontAlgn="auto"/>
            <a:r>
              <a:rPr lang="zh-CN" altLang="en-US" strike="noStrike" noProof="1" smtClean="0"/>
              <a:t>单击此处编辑母版标题样式</a:t>
            </a:r>
            <a:endParaRPr lang="en-US" strike="noStrike" noProof="1"/>
          </a:p>
        </p:txBody>
      </p:sp>
      <p:sp>
        <p:nvSpPr>
          <p:cNvPr id="3" name="Picture Placeholder 2"/>
          <p:cNvSpPr>
            <a:spLocks noGrp="1" noChangeAspect="1"/>
          </p:cNvSpPr>
          <p:nvPr>
            <p:ph type="pic" idx="1"/>
          </p:nvPr>
        </p:nvSpPr>
        <p:spPr>
          <a:xfrm>
            <a:off x="5466644" y="1041369"/>
            <a:ext cx="6509742" cy="5139869"/>
          </a:xfrm>
        </p:spPr>
        <p:txBody>
          <a:bodyPr vert="horz" lIns="91440" tIns="45720" rIns="91440" bIns="45720" rtlCol="0" anchor="t">
            <a:normAutofit/>
          </a:bodyPr>
          <a:lstStyle>
            <a:lvl1pPr marL="0" indent="0">
              <a:buNone/>
              <a:defRPr sz="3375"/>
            </a:lvl1pPr>
            <a:lvl2pPr marL="482163" indent="0">
              <a:buNone/>
              <a:defRPr sz="2953"/>
            </a:lvl2pPr>
            <a:lvl3pPr marL="964326" indent="0">
              <a:buNone/>
              <a:defRPr sz="2531"/>
            </a:lvl3pPr>
            <a:lvl4pPr marL="1446489" indent="0">
              <a:buNone/>
              <a:defRPr sz="2109"/>
            </a:lvl4pPr>
            <a:lvl5pPr marL="1928652" indent="0">
              <a:buNone/>
              <a:defRPr sz="2109"/>
            </a:lvl5pPr>
            <a:lvl6pPr marL="2410816" indent="0">
              <a:buNone/>
              <a:defRPr sz="2109"/>
            </a:lvl6pPr>
            <a:lvl7pPr marL="2892979" indent="0">
              <a:buNone/>
              <a:defRPr sz="2109"/>
            </a:lvl7pPr>
            <a:lvl8pPr marL="3375142" indent="0">
              <a:buNone/>
              <a:defRPr sz="2109"/>
            </a:lvl8pPr>
            <a:lvl9pPr marL="3857305" indent="0">
              <a:buNone/>
              <a:defRPr sz="2109"/>
            </a:lvl9pPr>
          </a:lstStyle>
          <a:p>
            <a:pPr marL="0" marR="0" lvl="0" indent="0" algn="l" defTabSz="964326" rtl="0" eaLnBrk="1" fontAlgn="auto" latinLnBrk="0" hangingPunct="1">
              <a:lnSpc>
                <a:spcPct val="90000"/>
              </a:lnSpc>
              <a:spcBef>
                <a:spcPts val="1055"/>
              </a:spcBef>
              <a:spcAft>
                <a:spcPts val="0"/>
              </a:spcAft>
              <a:buClrTx/>
              <a:buSzTx/>
              <a:buFont typeface="Arial" panose="020B0604020202020204" pitchFamily="34" charset="0"/>
              <a:buNone/>
              <a:defRPr/>
            </a:pPr>
            <a:r>
              <a:rPr kumimoji="0" lang="zh-CN" altLang="en-US" sz="3375" b="0" i="0" u="none" strike="noStrike" kern="1200" cap="none" spc="0" normalizeH="0" baseline="0" noProof="0" smtClean="0">
                <a:ln>
                  <a:noFill/>
                </a:ln>
                <a:solidFill>
                  <a:schemeClr val="tx1"/>
                </a:solidFill>
                <a:effectLst/>
                <a:uLnTx/>
                <a:uFillTx/>
                <a:latin typeface="+mn-lt"/>
                <a:ea typeface="+mn-ea"/>
                <a:cs typeface="+mn-cs"/>
              </a:rPr>
              <a:t>单击图标添加图片</a:t>
            </a:r>
            <a:endParaRPr kumimoji="0" lang="en-US" sz="3375"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85714" y="2169795"/>
            <a:ext cx="4147282" cy="4019814"/>
          </a:xfrm>
        </p:spPr>
        <p:txBody>
          <a:bodyPr/>
          <a:lstStyle>
            <a:lvl1pPr marL="0" indent="0">
              <a:buNone/>
              <a:defRPr sz="1687"/>
            </a:lvl1pPr>
            <a:lvl2pPr marL="482163" indent="0">
              <a:buNone/>
              <a:defRPr sz="1476"/>
            </a:lvl2pPr>
            <a:lvl3pPr marL="964326" indent="0">
              <a:buNone/>
              <a:defRPr sz="1266"/>
            </a:lvl3pPr>
            <a:lvl4pPr marL="1446489" indent="0">
              <a:buNone/>
              <a:defRPr sz="1055"/>
            </a:lvl4pPr>
            <a:lvl5pPr marL="1928652" indent="0">
              <a:buNone/>
              <a:defRPr sz="1055"/>
            </a:lvl5pPr>
            <a:lvl6pPr marL="2410816" indent="0">
              <a:buNone/>
              <a:defRPr sz="1055"/>
            </a:lvl6pPr>
            <a:lvl7pPr marL="2892979" indent="0">
              <a:buNone/>
              <a:defRPr sz="1055"/>
            </a:lvl7pPr>
            <a:lvl8pPr marL="3375142" indent="0">
              <a:buNone/>
              <a:defRPr sz="1055"/>
            </a:lvl8pPr>
            <a:lvl9pPr marL="3857305" indent="0">
              <a:buNone/>
              <a:defRPr sz="1055"/>
            </a:lvl9pPr>
          </a:lstStyle>
          <a:p>
            <a:pPr lvl="0" fontAlgn="auto"/>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6" name="页脚占位符 5"/>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161725299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Iphone 6 floating">
    <p:spTree>
      <p:nvGrpSpPr>
        <p:cNvPr id="1" name=""/>
        <p:cNvGrpSpPr/>
        <p:nvPr/>
      </p:nvGrpSpPr>
      <p:grpSpPr>
        <a:xfrm>
          <a:off x="0" y="0"/>
          <a:ext cx="0" cy="0"/>
          <a:chOff x="0" y="0"/>
          <a:chExt cx="0" cy="0"/>
        </a:xfrm>
      </p:grpSpPr>
      <p:sp>
        <p:nvSpPr>
          <p:cNvPr id="10" name="矩形 9"/>
          <p:cNvSpPr/>
          <p:nvPr userDrawn="1"/>
        </p:nvSpPr>
        <p:spPr>
          <a:xfrm>
            <a:off x="0" y="2015248"/>
            <a:ext cx="5565279" cy="2295396"/>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6" name="TextBox 72"/>
          <p:cNvSpPr>
            <a:spLocks noChangeArrowheads="1"/>
          </p:cNvSpPr>
          <p:nvPr userDrawn="1"/>
        </p:nvSpPr>
        <p:spPr bwMode="auto">
          <a:xfrm>
            <a:off x="2592853" y="3452191"/>
            <a:ext cx="2324354" cy="73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en-US" sz="4800"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3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73"/>
          <p:cNvSpPr>
            <a:spLocks noChangeArrowheads="1"/>
          </p:cNvSpPr>
          <p:nvPr userDrawn="1"/>
        </p:nvSpPr>
        <p:spPr bwMode="auto">
          <a:xfrm>
            <a:off x="2626514" y="2183084"/>
            <a:ext cx="2257028" cy="135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r>
              <a:rPr lang="zh-CN" altLang="en-US" sz="8795" b="1" dirty="0">
                <a:solidFill>
                  <a:schemeClr val="bg1"/>
                </a:solidFill>
                <a:latin typeface="Arial" panose="020B0604020202020204" pitchFamily="34" charset="0"/>
                <a:ea typeface="微软雅黑" panose="020B0503020204020204" pitchFamily="34" charset="-122"/>
                <a:sym typeface="Arial" panose="020B0604020202020204" pitchFamily="34" charset="0"/>
              </a:rPr>
              <a:t>目录</a:t>
            </a:r>
            <a:endParaRPr lang="zh-CN" altLang="en-US" sz="8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11" name="矩形 10"/>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nvPr>
        </p:nvSpPr>
        <p:spPr/>
        <p:txBody>
          <a:bodyPr vert="eaVert"/>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680150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2044" y="385071"/>
            <a:ext cx="2772668" cy="6129337"/>
          </a:xfrm>
        </p:spPr>
        <p:txBody>
          <a:bodyPr vert="eaVert"/>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nvPr>
        </p:nvSpPr>
        <p:spPr>
          <a:xfrm>
            <a:off x="884040" y="385071"/>
            <a:ext cx="8157270" cy="6129337"/>
          </a:xfrm>
        </p:spPr>
        <p:txBody>
          <a:bodyPr vert="eaVert"/>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en-US" strike="noStrike" noProof="1"/>
          </a:p>
        </p:txBody>
      </p:sp>
      <p:sp>
        <p:nvSpPr>
          <p:cNvPr id="4" name="日期占位符 3"/>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4887502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auto"/>
            <a:endParaRPr lang="zh-CN" altLang="en-US" strike="noStrike" noProof="1"/>
          </a:p>
        </p:txBody>
      </p:sp>
      <p:sp>
        <p:nvSpPr>
          <p:cNvPr id="4" name="日期占位符 3"/>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页脚占位符 4"/>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4265085836"/>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84039" y="385071"/>
            <a:ext cx="11090672" cy="6129337"/>
          </a:xfrm>
        </p:spPr>
        <p:txBody>
          <a:bodyPr/>
          <a:lstStyle/>
          <a:p>
            <a:pPr lvl="0" fontAlgn="auto"/>
            <a:r>
              <a:rPr lang="zh-CN" altLang="en-US" strike="noStrike" noProof="1" smtClean="0"/>
              <a:t>单击此处编辑母版文本样式</a:t>
            </a:r>
          </a:p>
          <a:p>
            <a:pPr lvl="1" fontAlgn="auto"/>
            <a:r>
              <a:rPr lang="zh-CN" altLang="en-US" strike="noStrike" noProof="1" smtClean="0"/>
              <a:t>第二级</a:t>
            </a:r>
          </a:p>
          <a:p>
            <a:pPr lvl="2" fontAlgn="auto"/>
            <a:r>
              <a:rPr lang="zh-CN" altLang="en-US" strike="noStrike" noProof="1" smtClean="0"/>
              <a:t>第三级</a:t>
            </a:r>
          </a:p>
          <a:p>
            <a:pPr lvl="3" fontAlgn="auto"/>
            <a:r>
              <a:rPr lang="zh-CN" altLang="en-US" strike="noStrike" noProof="1" smtClean="0"/>
              <a:t>第四级</a:t>
            </a:r>
          </a:p>
          <a:p>
            <a:pPr lvl="4" fontAlgn="auto"/>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4" name="页脚占位符 3"/>
          <p:cNvSpPr>
            <a:spLocks noGrp="1"/>
          </p:cNvSpPr>
          <p:nvPr>
            <p:ph type="ftr" sz="quarter" idx="11"/>
          </p:nvPr>
        </p:nvSpPr>
        <p:spPr/>
        <p:txBody>
          <a:body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5" name="灯片编号占位符 4"/>
          <p:cNvSpPr>
            <a:spLocks noGrp="1"/>
          </p:cNvSpPr>
          <p:nvPr>
            <p:ph type="sldNum" sz="quarter" idx="12"/>
          </p:nvPr>
        </p:nvSpPr>
        <p:spPr/>
        <p:txBody>
          <a:bodyP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483979448"/>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5F5F5"/>
        </a:solidFill>
        <a:effectLst/>
      </p:bgPr>
    </p:bg>
    <p:spTree>
      <p:nvGrpSpPr>
        <p:cNvPr id="1" name=""/>
        <p:cNvGrpSpPr/>
        <p:nvPr/>
      </p:nvGrpSpPr>
      <p:grpSpPr>
        <a:xfrm>
          <a:off x="0" y="0"/>
          <a:ext cx="0" cy="0"/>
          <a:chOff x="0" y="0"/>
          <a:chExt cx="0" cy="0"/>
        </a:xfrm>
      </p:grpSpPr>
      <p:sp>
        <p:nvSpPr>
          <p:cNvPr id="22" name="标题 2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27" name="内容占位符 26"/>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en-US" strike="noStrike" noProof="1"/>
          </a:p>
        </p:txBody>
      </p:sp>
      <p:sp>
        <p:nvSpPr>
          <p:cNvPr id="13" name="日期占位符 24"/>
          <p:cNvSpPr>
            <a:spLocks noGrp="1"/>
          </p:cNvSpPr>
          <p:nvPr>
            <p:ph type="dt" sz="half" idx="2"/>
          </p:nvPr>
        </p:nvSpPr>
        <p:spPr>
          <a:xfrm>
            <a:off x="9108281" y="80363"/>
            <a:ext cx="3536156" cy="304709"/>
          </a:xfrm>
          <a:prstGeom prst="rect">
            <a:avLst/>
          </a:prstGeom>
        </p:spPr>
        <p:txBody>
          <a:bodyPr vert="horz" lIns="91440" tIns="45720" rIns="91440" bIns="45720" rtlCol="0" anchor="ctr"/>
          <a:lstStyle>
            <a:lvl1pPr>
              <a:defRPr/>
            </a:lvl1pPr>
          </a:lstStyle>
          <a:p>
            <a:pPr defTabSz="964326">
              <a:defRPr/>
            </a:pPr>
            <a:fld id="{A38B6D98-4E66-49B7-9D08-DD3DB589FB25}" type="datetimeFigureOut">
              <a:rPr lang="zh-CN" altLang="en-US" smtClean="0">
                <a:solidFill>
                  <a:srgbClr val="0070C0">
                    <a:shade val="75000"/>
                  </a:srgbClr>
                </a:solidFill>
                <a:latin typeface="Arial" panose="020B0604020202020204" pitchFamily="34" charset="0"/>
              </a:rPr>
              <a:pPr defTabSz="964326">
                <a:defRPr/>
              </a:pPr>
              <a:t>2021/11/5</a:t>
            </a:fld>
            <a:endParaRPr lang="zh-CN" altLang="en-US">
              <a:solidFill>
                <a:srgbClr val="0070C0">
                  <a:shade val="75000"/>
                </a:srgbClr>
              </a:solidFill>
              <a:latin typeface="Arial" panose="020B0604020202020204" pitchFamily="34" charset="0"/>
            </a:endParaRPr>
          </a:p>
        </p:txBody>
      </p:sp>
      <p:sp>
        <p:nvSpPr>
          <p:cNvPr id="14" name="页脚占位符 18"/>
          <p:cNvSpPr>
            <a:spLocks noGrp="1"/>
          </p:cNvSpPr>
          <p:nvPr>
            <p:ph type="ftr" sz="quarter" idx="3"/>
          </p:nvPr>
        </p:nvSpPr>
        <p:spPr>
          <a:xfrm>
            <a:off x="5036344" y="80363"/>
            <a:ext cx="4071938" cy="304709"/>
          </a:xfrm>
          <a:prstGeom prst="rect">
            <a:avLst/>
          </a:prstGeom>
        </p:spPr>
        <p:txBody>
          <a:bodyPr vert="horz" lIns="91440" tIns="45720" rIns="91440" bIns="45720" rtlCol="0" anchor="ctr"/>
          <a:lstStyle>
            <a:lvl1pPr>
              <a:defRPr/>
            </a:lvl1pPr>
          </a:lstStyle>
          <a:p>
            <a:pPr algn="r" defTabSz="964326">
              <a:defRPr/>
            </a:pPr>
            <a:endParaRPr lang="zh-CN" altLang="en-US">
              <a:solidFill>
                <a:srgbClr val="0070C0">
                  <a:shade val="75000"/>
                </a:srgbClr>
              </a:solidFill>
              <a:latin typeface="Arial" panose="020B0604020202020204" pitchFamily="34" charset="0"/>
            </a:endParaRPr>
          </a:p>
        </p:txBody>
      </p:sp>
      <p:sp>
        <p:nvSpPr>
          <p:cNvPr id="15" name="灯片编号占位符 15"/>
          <p:cNvSpPr>
            <a:spLocks noGrp="1"/>
          </p:cNvSpPr>
          <p:nvPr>
            <p:ph type="sldNum" sz="quarter" idx="4"/>
          </p:nvPr>
        </p:nvSpPr>
        <p:spPr>
          <a:xfrm>
            <a:off x="11572876" y="6827488"/>
            <a:ext cx="1067098" cy="261179"/>
          </a:xfrm>
          <a:prstGeom prst="rect">
            <a:avLst/>
          </a:prstGeom>
        </p:spPr>
        <p:txBody>
          <a:bodyPr vert="horz" lIns="91440" tIns="45720" rIns="91440" bIns="45720" rtlCol="0" anchor="ctr"/>
          <a:lstStyle/>
          <a:p>
            <a:pPr algn="r" defTabSz="964326"/>
            <a:fld id="{9A0DB2DC-4C9A-4742-B13C-FB6460FD3503}" type="slidenum">
              <a:rPr lang="zh-CN" altLang="en-US" sz="2109" noProof="1" smtClean="0">
                <a:solidFill>
                  <a:prstClr val="black"/>
                </a:solidFill>
                <a:latin typeface="Arial" panose="020B0604020202020204" pitchFamily="34" charset="0"/>
              </a:rPr>
              <a:pPr algn="r" defTabSz="964326"/>
              <a:t>‹#›</a:t>
            </a:fld>
            <a:endParaRPr lang="zh-CN" altLang="en-US" sz="2109" noProof="1">
              <a:solidFill>
                <a:prstClr val="black"/>
              </a:solidFill>
              <a:latin typeface="Arial" panose="020B0604020202020204" pitchFamily="34" charset="0"/>
            </a:endParaRPr>
          </a:p>
        </p:txBody>
      </p:sp>
    </p:spTree>
    <p:extLst>
      <p:ext uri="{BB962C8B-B14F-4D97-AF65-F5344CB8AC3E}">
        <p14:creationId xmlns:p14="http://schemas.microsoft.com/office/powerpoint/2010/main" val="1835798110"/>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Iphone 6 floating">
    <p:spTree>
      <p:nvGrpSpPr>
        <p:cNvPr id="1" name=""/>
        <p:cNvGrpSpPr/>
        <p:nvPr/>
      </p:nvGrpSpPr>
      <p:grpSpPr>
        <a:xfrm>
          <a:off x="0" y="0"/>
          <a:ext cx="0" cy="0"/>
          <a:chOff x="0" y="0"/>
          <a:chExt cx="0" cy="0"/>
        </a:xfrm>
      </p:grpSpPr>
      <p:sp>
        <p:nvSpPr>
          <p:cNvPr id="8" name="矩形 7"/>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2183543"/>
            <a:ext cx="5155507" cy="2563218"/>
          </a:xfrm>
          <a:prstGeom prst="rect">
            <a:avLst/>
          </a:prstGeom>
        </p:spPr>
      </p:pic>
      <p:cxnSp>
        <p:nvCxnSpPr>
          <p:cNvPr id="10" name="直接连接符 9"/>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01</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18" name="矩形 1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12" name="文本框 11"/>
          <p:cNvSpPr txBox="1"/>
          <p:nvPr userDrawn="1"/>
        </p:nvSpPr>
        <p:spPr>
          <a:xfrm>
            <a:off x="1574660" y="4469762"/>
            <a:ext cx="1714375" cy="276999"/>
          </a:xfrm>
          <a:prstGeom prst="rect">
            <a:avLst/>
          </a:prstGeom>
          <a:noFill/>
        </p:spPr>
        <p:txBody>
          <a:bodyPr wrap="square" rtlCol="0">
            <a:spAutoFit/>
          </a:bodyPr>
          <a:lstStyle/>
          <a:p>
            <a:pPr algn="ctr"/>
            <a:r>
              <a:rPr lang="zh-CN" altLang="en-US" sz="1200" b="1" dirty="0">
                <a:solidFill>
                  <a:schemeClr val="bg1"/>
                </a:solidFill>
                <a:latin typeface="+mn-ea"/>
                <a:ea typeface="+mn-ea"/>
              </a:rPr>
              <a:t>山东省科技馆新馆</a:t>
            </a:r>
          </a:p>
        </p:txBody>
      </p:sp>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Iphone 6 floating">
    <p:spTree>
      <p:nvGrpSpPr>
        <p:cNvPr id="1" name=""/>
        <p:cNvGrpSpPr/>
        <p:nvPr/>
      </p:nvGrpSpPr>
      <p:grpSpPr>
        <a:xfrm>
          <a:off x="0" y="0"/>
          <a:ext cx="0" cy="0"/>
          <a:chOff x="0" y="0"/>
          <a:chExt cx="0" cy="0"/>
        </a:xfrm>
      </p:grpSpPr>
      <p:sp>
        <p:nvSpPr>
          <p:cNvPr id="12" name="矩形 11"/>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6" y="2172866"/>
            <a:ext cx="5155162" cy="2573896"/>
          </a:xfrm>
          <a:prstGeom prst="rect">
            <a:avLst/>
          </a:prstGeom>
        </p:spPr>
      </p:pic>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02</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18" name="矩形 1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cxnSp>
        <p:nvCxnSpPr>
          <p:cNvPr id="9" name="直接连接符 8"/>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sp>
        <p:nvSpPr>
          <p:cNvPr id="10" name="文本框 9"/>
          <p:cNvSpPr txBox="1"/>
          <p:nvPr userDrawn="1"/>
        </p:nvSpPr>
        <p:spPr>
          <a:xfrm>
            <a:off x="1720739" y="4485151"/>
            <a:ext cx="1714375" cy="261610"/>
          </a:xfrm>
          <a:prstGeom prst="rect">
            <a:avLst/>
          </a:prstGeom>
          <a:noFill/>
        </p:spPr>
        <p:txBody>
          <a:bodyPr wrap="square" rtlCol="0">
            <a:spAutoFit/>
          </a:bodyPr>
          <a:lstStyle/>
          <a:p>
            <a:pPr algn="ctr"/>
            <a:r>
              <a:rPr lang="zh-CN" altLang="en-US" sz="1100" b="1" dirty="0">
                <a:solidFill>
                  <a:schemeClr val="bg1"/>
                </a:solidFill>
                <a:latin typeface="+mn-ea"/>
                <a:ea typeface="+mn-ea"/>
              </a:rPr>
              <a:t>珠海自贸区信息港工程</a:t>
            </a:r>
          </a:p>
        </p:txBody>
      </p:sp>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Iphone 6 floating">
    <p:spTree>
      <p:nvGrpSpPr>
        <p:cNvPr id="1" name=""/>
        <p:cNvGrpSpPr/>
        <p:nvPr/>
      </p:nvGrpSpPr>
      <p:grpSpPr>
        <a:xfrm>
          <a:off x="0" y="0"/>
          <a:ext cx="0" cy="0"/>
          <a:chOff x="0" y="0"/>
          <a:chExt cx="0" cy="0"/>
        </a:xfrm>
      </p:grpSpPr>
      <p:sp>
        <p:nvSpPr>
          <p:cNvPr id="12" name="矩形 11"/>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 y="2180860"/>
            <a:ext cx="5155505" cy="2565899"/>
          </a:xfrm>
          <a:prstGeom prst="rect">
            <a:avLst/>
          </a:prstGeom>
        </p:spPr>
      </p:pic>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03</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18" name="矩形 1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cxnSp>
        <p:nvCxnSpPr>
          <p:cNvPr id="9" name="直接连接符 8"/>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sp>
        <p:nvSpPr>
          <p:cNvPr id="13" name="矩形 12"/>
          <p:cNvSpPr/>
          <p:nvPr userDrawn="1"/>
        </p:nvSpPr>
        <p:spPr>
          <a:xfrm>
            <a:off x="1485147" y="4469760"/>
            <a:ext cx="2185214" cy="276999"/>
          </a:xfrm>
          <a:prstGeom prst="rect">
            <a:avLst/>
          </a:prstGeom>
        </p:spPr>
        <p:txBody>
          <a:bodyPr wrap="none">
            <a:spAutoFit/>
          </a:bodyPr>
          <a:lstStyle/>
          <a:p>
            <a:pPr algn="ctr"/>
            <a:r>
              <a:rPr lang="zh-CN" altLang="en-US" sz="1200" b="1" kern="1200" dirty="0">
                <a:solidFill>
                  <a:schemeClr val="bg1"/>
                </a:solidFill>
                <a:latin typeface="+mn-ea"/>
                <a:ea typeface="+mn-ea"/>
                <a:cs typeface="+mn-cs"/>
              </a:rPr>
              <a:t>京东亚洲一号太原潇河物流园</a:t>
            </a:r>
          </a:p>
        </p:txBody>
      </p: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Iphone 6 floating">
    <p:spTree>
      <p:nvGrpSpPr>
        <p:cNvPr id="1" name=""/>
        <p:cNvGrpSpPr/>
        <p:nvPr/>
      </p:nvGrpSpPr>
      <p:grpSpPr>
        <a:xfrm>
          <a:off x="0" y="0"/>
          <a:ext cx="0" cy="0"/>
          <a:chOff x="0" y="0"/>
          <a:chExt cx="0" cy="0"/>
        </a:xfrm>
      </p:grpSpPr>
      <p:sp>
        <p:nvSpPr>
          <p:cNvPr id="12" name="矩形 11"/>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0" y="2171267"/>
            <a:ext cx="5155508" cy="2575494"/>
          </a:xfrm>
          <a:prstGeom prst="rect">
            <a:avLst/>
          </a:prstGeom>
        </p:spPr>
      </p:pic>
      <p:cxnSp>
        <p:nvCxnSpPr>
          <p:cNvPr id="10" name="直接连接符 9"/>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04</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18" name="矩形 1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2" name="矩形 1"/>
          <p:cNvSpPr/>
          <p:nvPr userDrawn="1"/>
        </p:nvSpPr>
        <p:spPr>
          <a:xfrm>
            <a:off x="1854141" y="4469762"/>
            <a:ext cx="1415772" cy="276999"/>
          </a:xfrm>
          <a:prstGeom prst="rect">
            <a:avLst/>
          </a:prstGeom>
        </p:spPr>
        <p:txBody>
          <a:bodyPr wrap="none">
            <a:spAutoFit/>
          </a:bodyPr>
          <a:lstStyle/>
          <a:p>
            <a:pPr algn="ctr"/>
            <a:r>
              <a:rPr lang="zh-CN" altLang="en-US" sz="1200" b="1" kern="1200" dirty="0">
                <a:solidFill>
                  <a:schemeClr val="bg1"/>
                </a:solidFill>
                <a:latin typeface="+mn-ea"/>
                <a:ea typeface="+mn-ea"/>
                <a:cs typeface="+mn-cs"/>
              </a:rPr>
              <a:t>鲁南高铁临沂北站</a:t>
            </a:r>
          </a:p>
        </p:txBody>
      </p:sp>
      <p:pic>
        <p:nvPicPr>
          <p:cNvPr id="1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Iphone 6 floating">
    <p:spTree>
      <p:nvGrpSpPr>
        <p:cNvPr id="1" name=""/>
        <p:cNvGrpSpPr/>
        <p:nvPr/>
      </p:nvGrpSpPr>
      <p:grpSpPr>
        <a:xfrm>
          <a:off x="0" y="0"/>
          <a:ext cx="0" cy="0"/>
          <a:chOff x="0" y="0"/>
          <a:chExt cx="0" cy="0"/>
        </a:xfrm>
      </p:grpSpPr>
      <p:sp>
        <p:nvSpPr>
          <p:cNvPr id="13" name="矩形 12"/>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cxnSp>
        <p:nvCxnSpPr>
          <p:cNvPr id="10" name="直接连接符 9"/>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pic>
        <p:nvPicPr>
          <p:cNvPr id="23" name="图片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180862"/>
            <a:ext cx="5155508" cy="2565900"/>
          </a:xfrm>
          <a:prstGeom prst="rect">
            <a:avLst/>
          </a:prstGeom>
          <a:ln w="28575">
            <a:noFill/>
          </a:ln>
        </p:spPr>
      </p:pic>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05</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35" name="矩形 34"/>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12" name="文本框 11"/>
          <p:cNvSpPr txBox="1"/>
          <p:nvPr userDrawn="1"/>
        </p:nvSpPr>
        <p:spPr>
          <a:xfrm>
            <a:off x="430852" y="4485151"/>
            <a:ext cx="4293805" cy="261610"/>
          </a:xfrm>
          <a:prstGeom prst="rect">
            <a:avLst/>
          </a:prstGeom>
          <a:noFill/>
        </p:spPr>
        <p:txBody>
          <a:bodyPr wrap="square" rtlCol="0">
            <a:spAutoFit/>
          </a:bodyPr>
          <a:lstStyle/>
          <a:p>
            <a:pPr algn="ctr"/>
            <a:r>
              <a:rPr lang="zh-CN" altLang="en-US" sz="1100" b="1" dirty="0">
                <a:solidFill>
                  <a:schemeClr val="bg1"/>
                </a:solidFill>
                <a:latin typeface="+mn-ea"/>
                <a:ea typeface="+mn-ea"/>
              </a:rPr>
              <a:t>毛里求斯圣皮埃尔科特多沃综合体育中心</a:t>
            </a:r>
          </a:p>
        </p:txBody>
      </p:sp>
      <p:pic>
        <p:nvPicPr>
          <p:cNvPr id="14"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Iphone 6 floating">
    <p:spTree>
      <p:nvGrpSpPr>
        <p:cNvPr id="1" name=""/>
        <p:cNvGrpSpPr/>
        <p:nvPr/>
      </p:nvGrpSpPr>
      <p:grpSpPr>
        <a:xfrm>
          <a:off x="0" y="0"/>
          <a:ext cx="0" cy="0"/>
          <a:chOff x="0" y="0"/>
          <a:chExt cx="0" cy="0"/>
        </a:xfrm>
      </p:grpSpPr>
      <p:sp>
        <p:nvSpPr>
          <p:cNvPr id="13" name="矩形 12"/>
          <p:cNvSpPr/>
          <p:nvPr userDrawn="1"/>
        </p:nvSpPr>
        <p:spPr>
          <a:xfrm>
            <a:off x="0" y="2180861"/>
            <a:ext cx="12858749" cy="2565900"/>
          </a:xfrm>
          <a:prstGeom prst="rect">
            <a:avLst/>
          </a:prstGeom>
          <a:solidFill>
            <a:srgbClr val="0268B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H="1">
            <a:off x="-11859" y="2180860"/>
            <a:ext cx="5167361" cy="2565899"/>
          </a:xfrm>
          <a:prstGeom prst="rect">
            <a:avLst/>
          </a:prstGeom>
        </p:spPr>
      </p:pic>
      <p:pic>
        <p:nvPicPr>
          <p:cNvPr id="33"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直接连接符 9"/>
          <p:cNvCxnSpPr/>
          <p:nvPr userDrawn="1"/>
        </p:nvCxnSpPr>
        <p:spPr>
          <a:xfrm flipV="1">
            <a:off x="5155508" y="2180862"/>
            <a:ext cx="0" cy="2565899"/>
          </a:xfrm>
          <a:prstGeom prst="line">
            <a:avLst/>
          </a:prstGeom>
          <a:noFill/>
          <a:ln w="12700" cap="flat" cmpd="sng" algn="ctr">
            <a:solidFill>
              <a:sysClr val="window" lastClr="FFFFFF"/>
            </a:solidFill>
            <a:prstDash val="dash"/>
          </a:ln>
          <a:effectLst/>
        </p:spPr>
      </p:cxnSp>
      <p:sp>
        <p:nvSpPr>
          <p:cNvPr id="30" name="矩形 29"/>
          <p:cNvSpPr/>
          <p:nvPr userDrawn="1"/>
        </p:nvSpPr>
        <p:spPr>
          <a:xfrm flipV="1">
            <a:off x="1" y="598789"/>
            <a:ext cx="12858750" cy="17626"/>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TextBox 13"/>
          <p:cNvSpPr txBox="1"/>
          <p:nvPr userDrawn="1"/>
        </p:nvSpPr>
        <p:spPr>
          <a:xfrm>
            <a:off x="1193392" y="2852021"/>
            <a:ext cx="3394511" cy="1107996"/>
          </a:xfrm>
          <a:prstGeom prst="rect">
            <a:avLst/>
          </a:prstGeom>
          <a:noFill/>
        </p:spPr>
        <p:txBody>
          <a:bodyPr wrap="square" lIns="0" tIns="0" rIns="0" bIns="0" rtlCol="0">
            <a:spAutoFit/>
          </a:bodyPr>
          <a:lstStyle/>
          <a:p>
            <a:pPr defTabSz="914400" fontAlgn="base">
              <a:spcBef>
                <a:spcPct val="0"/>
              </a:spcBef>
              <a:spcAft>
                <a:spcPct val="0"/>
              </a:spcAft>
            </a:pPr>
            <a:r>
              <a:rPr lang="en-US" altLang="zh-CN" sz="4400" dirty="0">
                <a:solidFill>
                  <a:prstClr val="white"/>
                </a:solidFill>
                <a:latin typeface="方正兰亭中粗黑_GBK" panose="02000000000000000000" pitchFamily="2" charset="-122"/>
                <a:ea typeface="方正兰亭中粗黑_GBK" panose="02000000000000000000" pitchFamily="2" charset="-122"/>
                <a:cs typeface="+mn-ea"/>
                <a:sym typeface="+mn-lt"/>
              </a:rPr>
              <a:t>PART</a:t>
            </a:r>
            <a:r>
              <a:rPr lang="en-US" altLang="zh-CN" sz="4800" dirty="0">
                <a:solidFill>
                  <a:prstClr val="white"/>
                </a:solidFill>
                <a:latin typeface="方正兰亭中粗黑_GBK" panose="02000000000000000000" pitchFamily="2" charset="-122"/>
                <a:ea typeface="方正兰亭中粗黑_GBK" panose="02000000000000000000" pitchFamily="2" charset="-122"/>
                <a:cs typeface="+mn-ea"/>
                <a:sym typeface="+mn-lt"/>
              </a:rPr>
              <a:t> </a:t>
            </a:r>
            <a:r>
              <a:rPr lang="en-US" altLang="zh-CN" sz="7200" dirty="0">
                <a:solidFill>
                  <a:prstClr val="white"/>
                </a:solidFill>
                <a:latin typeface="方正兰亭中粗黑_GBK" panose="02000000000000000000" pitchFamily="2" charset="-122"/>
                <a:ea typeface="方正兰亭中粗黑_GBK" panose="02000000000000000000" pitchFamily="2" charset="-122"/>
                <a:cs typeface="+mn-ea"/>
                <a:sym typeface="+mn-lt"/>
              </a:rPr>
              <a:t>06</a:t>
            </a:r>
            <a:endParaRPr lang="zh-CN" altLang="en-US" sz="4800" dirty="0">
              <a:solidFill>
                <a:prstClr val="white"/>
              </a:solidFill>
              <a:latin typeface="方正兰亭中粗黑_GBK" panose="02000000000000000000" pitchFamily="2" charset="-122"/>
              <a:ea typeface="方正兰亭中粗黑_GBK" panose="02000000000000000000" pitchFamily="2" charset="-122"/>
              <a:cs typeface="+mn-ea"/>
              <a:sym typeface="+mn-lt"/>
            </a:endParaRPr>
          </a:p>
        </p:txBody>
      </p:sp>
      <p:sp>
        <p:nvSpPr>
          <p:cNvPr id="18" name="矩形 17"/>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sp>
        <p:nvSpPr>
          <p:cNvPr id="12" name="文本框 11"/>
          <p:cNvSpPr txBox="1"/>
          <p:nvPr userDrawn="1"/>
        </p:nvSpPr>
        <p:spPr>
          <a:xfrm>
            <a:off x="1714633" y="4490790"/>
            <a:ext cx="1714375" cy="261610"/>
          </a:xfrm>
          <a:prstGeom prst="rect">
            <a:avLst/>
          </a:prstGeom>
          <a:noFill/>
        </p:spPr>
        <p:txBody>
          <a:bodyPr wrap="square" rtlCol="0">
            <a:spAutoFit/>
          </a:bodyPr>
          <a:lstStyle/>
          <a:p>
            <a:pPr algn="ctr"/>
            <a:r>
              <a:rPr lang="zh-CN" altLang="en-US" sz="1100" b="1" dirty="0">
                <a:solidFill>
                  <a:schemeClr val="bg1"/>
                </a:solidFill>
                <a:latin typeface="+mn-ea"/>
                <a:ea typeface="+mn-ea"/>
              </a:rPr>
              <a:t>潍日高速</a:t>
            </a:r>
          </a:p>
        </p:txBody>
      </p:sp>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71" y="26530"/>
            <a:ext cx="3460918" cy="4934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10172605" y="0"/>
            <a:ext cx="2492990" cy="515526"/>
          </a:xfrm>
          <a:prstGeom prst="rect">
            <a:avLst/>
          </a:prstGeom>
        </p:spPr>
        <p:txBody>
          <a:bodyPr wrap="none">
            <a:spAutoFit/>
          </a:bodyPr>
          <a:lstStyle/>
          <a:p>
            <a:pPr algn="ctr" rtl="0" fontAlgn="base">
              <a:lnSpc>
                <a:spcPct val="150000"/>
              </a:lnSpc>
              <a:spcBef>
                <a:spcPct val="0"/>
              </a:spcBef>
              <a:spcAft>
                <a:spcPct val="0"/>
              </a:spcAft>
            </a:pPr>
            <a:r>
              <a:rPr lang="zh-CN" altLang="en-US" sz="2000" kern="1200" dirty="0">
                <a:solidFill>
                  <a:srgbClr val="FF3300"/>
                </a:solidFill>
                <a:latin typeface="华文行楷" panose="02010800040101010101" pitchFamily="2" charset="-122"/>
                <a:ea typeface="华文行楷" panose="02010800040101010101" pitchFamily="2" charset="-122"/>
                <a:cs typeface="+mn-ea"/>
              </a:rPr>
              <a:t>智者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勇者</a:t>
            </a:r>
            <a:r>
              <a:rPr lang="en-US" altLang="zh-CN" sz="2000" kern="1200" dirty="0">
                <a:solidFill>
                  <a:srgbClr val="FF3300"/>
                </a:solidFill>
                <a:latin typeface="华文行楷" panose="02010800040101010101" pitchFamily="2" charset="-122"/>
                <a:ea typeface="华文行楷" panose="02010800040101010101" pitchFamily="2" charset="-122"/>
                <a:cs typeface="+mn-ea"/>
              </a:rPr>
              <a:t>·</a:t>
            </a:r>
            <a:r>
              <a:rPr lang="zh-CN" altLang="en-US" sz="2000" kern="1200" dirty="0">
                <a:solidFill>
                  <a:srgbClr val="FF3300"/>
                </a:solidFill>
                <a:latin typeface="华文行楷" panose="02010800040101010101" pitchFamily="2" charset="-122"/>
                <a:ea typeface="华文行楷" panose="02010800040101010101" pitchFamily="2" charset="-122"/>
                <a:cs typeface="+mn-ea"/>
              </a:rPr>
              <a:t>善成者</a:t>
            </a:r>
          </a:p>
        </p:txBody>
      </p:sp>
      <p:pic>
        <p:nvPicPr>
          <p:cNvPr id="5"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8564943" y="5396740"/>
            <a:ext cx="4293807" cy="182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84039" y="385072"/>
            <a:ext cx="11090672" cy="1397978"/>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1027" name="Text Placeholder 2"/>
          <p:cNvSpPr>
            <a:spLocks noGrp="1"/>
          </p:cNvSpPr>
          <p:nvPr>
            <p:ph type="body"/>
          </p:nvPr>
        </p:nvSpPr>
        <p:spPr>
          <a:xfrm>
            <a:off x="884039" y="1925358"/>
            <a:ext cx="11090672" cy="4589050"/>
          </a:xfrm>
          <a:prstGeom prst="rect">
            <a:avLst/>
          </a:prstGeom>
          <a:noFill/>
          <a:ln w="9525">
            <a:noFill/>
          </a:ln>
        </p:spPr>
        <p:txBody>
          <a:bodyPr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altLang="zh-CN"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pPr defTabSz="964326" fontAlgn="auto">
              <a:spcBef>
                <a:spcPts val="0"/>
              </a:spcBef>
              <a:spcAft>
                <a:spcPts val="0"/>
              </a:spcAft>
              <a:defRPr/>
            </a:pPr>
            <a:fld id="{281D302F-5E2D-4FF9-A986-02603DCE6FDA}" type="datetimeFigureOut">
              <a:rPr lang="zh-CN" altLang="en-US" smtClean="0">
                <a:solidFill>
                  <a:prstClr val="black">
                    <a:tint val="75000"/>
                  </a:prstClr>
                </a:solidFill>
                <a:latin typeface="Calibri"/>
              </a:rPr>
              <a:pPr defTabSz="964326" fontAlgn="auto">
                <a:spcBef>
                  <a:spcPts val="0"/>
                </a:spcBef>
                <a:spcAft>
                  <a:spcPts val="0"/>
                </a:spcAft>
                <a:defRPr/>
              </a:pPr>
              <a:t>2021/11/5</a:t>
            </a:fld>
            <a:endParaRPr lang="zh-CN" altLang="en-US" smtClean="0">
              <a:solidFill>
                <a:prstClr val="black">
                  <a:tint val="75000"/>
                </a:prstClr>
              </a:solidFill>
              <a:latin typeface="Calibri"/>
            </a:endParaRPr>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pPr defTabSz="964326" fontAlgn="auto">
              <a:spcBef>
                <a:spcPts val="0"/>
              </a:spcBef>
              <a:spcAft>
                <a:spcPts val="0"/>
              </a:spcAft>
              <a:defRPr/>
            </a:pPr>
            <a:r>
              <a:rPr lang="zh-CN" altLang="en-US" smtClean="0">
                <a:solidFill>
                  <a:prstClr val="black">
                    <a:tint val="75000"/>
                  </a:prstClr>
                </a:solidFill>
                <a:latin typeface="Calibri"/>
              </a:rPr>
              <a:t>二十一冶建设集团有限公司</a:t>
            </a:r>
            <a:endParaRPr lang="zh-CN" altLang="en-US">
              <a:solidFill>
                <a:prstClr val="black">
                  <a:tint val="75000"/>
                </a:prstClr>
              </a:solidFill>
              <a:latin typeface="Calibri"/>
            </a:endParaRPr>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p>
            <a:pPr algn="r" defTabSz="964326"/>
            <a:fld id="{9A0DB2DC-4C9A-4742-B13C-FB6460FD3503}" type="slidenum">
              <a:rPr lang="zh-CN" altLang="en-US" sz="1266" noProof="1" smtClean="0">
                <a:solidFill>
                  <a:srgbClr val="898989"/>
                </a:solidFill>
                <a:cs typeface="+mn-ea"/>
              </a:rPr>
              <a:pPr algn="r" defTabSz="964326"/>
              <a:t>‹#›</a:t>
            </a:fld>
            <a:endParaRPr lang="zh-CN" altLang="en-US" sz="1266" noProof="1">
              <a:solidFill>
                <a:srgbClr val="898989"/>
              </a:solidFill>
            </a:endParaRPr>
          </a:p>
        </p:txBody>
      </p:sp>
    </p:spTree>
    <p:extLst>
      <p:ext uri="{BB962C8B-B14F-4D97-AF65-F5344CB8AC3E}">
        <p14:creationId xmlns:p14="http://schemas.microsoft.com/office/powerpoint/2010/main" val="2983587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
  </p:transition>
  <p:hf sldNum="0" hdr="0" ftr="0" dt="0"/>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mechnet.com.cn/company/show/1278719.html"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9.png"/><Relationship Id="rId7"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9.xml"/><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9.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9.xml"/><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9.xml"/><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9.xml"/><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image" Target="../media/image123.png"/><Relationship Id="rId1" Type="http://schemas.openxmlformats.org/officeDocument/2006/relationships/slideLayout" Target="../slideLayouts/slideLayout9.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9.xml"/><Relationship Id="rId5" Type="http://schemas.openxmlformats.org/officeDocument/2006/relationships/image" Target="../media/image133.jpeg"/><Relationship Id="rId4" Type="http://schemas.openxmlformats.org/officeDocument/2006/relationships/image" Target="../media/image132.jpeg"/></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9.xml"/><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 Id="rId4"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9987103" y="2203280"/>
            <a:ext cx="1264039" cy="1436485"/>
            <a:chOff x="8564451" y="2716812"/>
            <a:chExt cx="579549" cy="1361673"/>
          </a:xfrm>
        </p:grpSpPr>
        <p:sp>
          <p:nvSpPr>
            <p:cNvPr id="12" name="矩形 11"/>
            <p:cNvSpPr/>
            <p:nvPr/>
          </p:nvSpPr>
          <p:spPr>
            <a:xfrm>
              <a:off x="8564451" y="2716812"/>
              <a:ext cx="579549" cy="993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sp>
          <p:nvSpPr>
            <p:cNvPr id="31" name="矩形 30"/>
            <p:cNvSpPr/>
            <p:nvPr/>
          </p:nvSpPr>
          <p:spPr>
            <a:xfrm>
              <a:off x="8564451" y="3805061"/>
              <a:ext cx="579549" cy="2734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grpSp>
      <p:grpSp>
        <p:nvGrpSpPr>
          <p:cNvPr id="3" name="组合 1"/>
          <p:cNvGrpSpPr/>
          <p:nvPr/>
        </p:nvGrpSpPr>
        <p:grpSpPr>
          <a:xfrm>
            <a:off x="1609283" y="2203280"/>
            <a:ext cx="7929127" cy="1475424"/>
            <a:chOff x="0" y="2716812"/>
            <a:chExt cx="5991142" cy="1398422"/>
          </a:xfrm>
        </p:grpSpPr>
        <p:sp>
          <p:nvSpPr>
            <p:cNvPr id="30" name="矩形 29"/>
            <p:cNvSpPr/>
            <p:nvPr/>
          </p:nvSpPr>
          <p:spPr>
            <a:xfrm>
              <a:off x="0" y="3805061"/>
              <a:ext cx="5991141" cy="2734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sp>
          <p:nvSpPr>
            <p:cNvPr id="6" name="矩形 5"/>
            <p:cNvSpPr/>
            <p:nvPr/>
          </p:nvSpPr>
          <p:spPr>
            <a:xfrm>
              <a:off x="0" y="2716812"/>
              <a:ext cx="5991142" cy="993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sp>
          <p:nvSpPr>
            <p:cNvPr id="2064" name="文本框 6"/>
            <p:cNvSpPr txBox="1"/>
            <p:nvPr/>
          </p:nvSpPr>
          <p:spPr>
            <a:xfrm>
              <a:off x="1625528" y="2861616"/>
              <a:ext cx="4365614" cy="728555"/>
            </a:xfrm>
            <a:prstGeom prst="rect">
              <a:avLst/>
            </a:prstGeom>
            <a:noFill/>
            <a:ln w="9525">
              <a:noFill/>
              <a:miter/>
            </a:ln>
          </p:spPr>
          <p:txBody>
            <a:bodyPr wrap="square">
              <a:spAutoFit/>
            </a:bodyPr>
            <a:lstStyle/>
            <a:p>
              <a:pPr algn="r" defTabSz="964326">
                <a:lnSpc>
                  <a:spcPct val="125000"/>
                </a:lnSpc>
              </a:pPr>
              <a:r>
                <a:rPr lang="zh-CN" altLang="en-US" sz="3797" b="1" noProof="1" smtClean="0">
                  <a:solidFill>
                    <a:prstClr val="black"/>
                  </a:solidFill>
                  <a:effectLst>
                    <a:outerShdw blurRad="38100" dist="25400" dir="5400000" algn="ctr" rotWithShape="0">
                      <a:srgbClr val="6E747A">
                        <a:alpha val="43000"/>
                      </a:srgbClr>
                    </a:outerShdw>
                  </a:effectLst>
                  <a:latin typeface="Calibri Light"/>
                  <a:sym typeface="+mn-ea"/>
                </a:rPr>
                <a:t>高处作业吊篮</a:t>
              </a:r>
              <a:endParaRPr lang="zh-CN" altLang="en-US" sz="3797" b="1" noProof="1">
                <a:solidFill>
                  <a:prstClr val="black"/>
                </a:solidFill>
                <a:effectLst>
                  <a:outerShdw blurRad="38100" dist="25400" dir="5400000" algn="ctr" rotWithShape="0">
                    <a:srgbClr val="6E747A">
                      <a:alpha val="43000"/>
                    </a:srgbClr>
                  </a:outerShdw>
                </a:effectLst>
                <a:latin typeface="Calibri Light"/>
                <a:sym typeface="+mn-ea"/>
              </a:endParaRPr>
            </a:p>
          </p:txBody>
        </p:sp>
        <p:sp>
          <p:nvSpPr>
            <p:cNvPr id="4104" name="文本框 32"/>
            <p:cNvSpPr txBox="1"/>
            <p:nvPr/>
          </p:nvSpPr>
          <p:spPr>
            <a:xfrm>
              <a:off x="3247352" y="3720144"/>
              <a:ext cx="2743788" cy="395090"/>
            </a:xfrm>
            <a:prstGeom prst="rect">
              <a:avLst/>
            </a:prstGeom>
            <a:noFill/>
            <a:ln w="9525">
              <a:noFill/>
            </a:ln>
          </p:spPr>
          <p:txBody>
            <a:bodyPr anchor="t" anchorCtr="0">
              <a:spAutoFit/>
            </a:bodyPr>
            <a:lstStyle/>
            <a:p>
              <a:pPr algn="r" defTabSz="964326">
                <a:lnSpc>
                  <a:spcPct val="125000"/>
                </a:lnSpc>
              </a:pPr>
              <a:r>
                <a:rPr lang="en-US" altLang="zh-CN" sz="1687">
                  <a:solidFill>
                    <a:prstClr val="white"/>
                  </a:solidFill>
                  <a:latin typeface="Times New Roman" panose="02020603050405020304" pitchFamily="18" charset="0"/>
                </a:rPr>
                <a:t> </a:t>
              </a:r>
              <a:endParaRPr lang="zh-CN" altLang="en-US" sz="1687" dirty="0">
                <a:solidFill>
                  <a:prstClr val="white"/>
                </a:solidFill>
                <a:latin typeface="Times New Roman" panose="02020603050405020304" pitchFamily="18" charset="0"/>
                <a:ea typeface="微软雅黑" panose="020B0503020204020204" pitchFamily="34" charset="-122"/>
              </a:endParaRPr>
            </a:p>
          </p:txBody>
        </p:sp>
      </p:grpSp>
      <p:grpSp>
        <p:nvGrpSpPr>
          <p:cNvPr id="4" name="组合 4"/>
          <p:cNvGrpSpPr/>
          <p:nvPr/>
        </p:nvGrpSpPr>
        <p:grpSpPr>
          <a:xfrm>
            <a:off x="1842000" y="2278620"/>
            <a:ext cx="1290828" cy="1290827"/>
            <a:chOff x="222586" y="2787385"/>
            <a:chExt cx="1224000" cy="1223998"/>
          </a:xfrm>
        </p:grpSpPr>
        <p:sp>
          <p:nvSpPr>
            <p:cNvPr id="20" name="椭圆 19"/>
            <p:cNvSpPr/>
            <p:nvPr/>
          </p:nvSpPr>
          <p:spPr>
            <a:xfrm>
              <a:off x="222586" y="2787385"/>
              <a:ext cx="1224000" cy="1223998"/>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sp>
          <p:nvSpPr>
            <p:cNvPr id="4107" name="Freeform 5"/>
            <p:cNvSpPr>
              <a:spLocks noEditPoints="1"/>
            </p:cNvSpPr>
            <p:nvPr/>
          </p:nvSpPr>
          <p:spPr>
            <a:xfrm>
              <a:off x="446632" y="3034538"/>
              <a:ext cx="775907" cy="729691"/>
            </a:xfrm>
            <a:custGeom>
              <a:avLst/>
              <a:gdLst/>
              <a:ahLst/>
              <a:cxnLst>
                <a:cxn ang="0">
                  <a:pos x="63992" y="80186"/>
                </a:cxn>
                <a:cxn ang="0">
                  <a:pos x="223973" y="80186"/>
                </a:cxn>
                <a:cxn ang="0">
                  <a:pos x="327961" y="360836"/>
                </a:cxn>
                <a:cxn ang="0">
                  <a:pos x="407951" y="328762"/>
                </a:cxn>
                <a:cxn ang="0">
                  <a:pos x="471943" y="368855"/>
                </a:cxn>
                <a:cxn ang="0">
                  <a:pos x="527937" y="216502"/>
                </a:cxn>
                <a:cxn ang="0">
                  <a:pos x="583930" y="272632"/>
                </a:cxn>
                <a:cxn ang="0">
                  <a:pos x="663920" y="184427"/>
                </a:cxn>
                <a:cxn ang="0">
                  <a:pos x="583930" y="320743"/>
                </a:cxn>
                <a:cxn ang="0">
                  <a:pos x="535936" y="264613"/>
                </a:cxn>
                <a:cxn ang="0">
                  <a:pos x="487941" y="408948"/>
                </a:cxn>
                <a:cxn ang="0">
                  <a:pos x="407951" y="360836"/>
                </a:cxn>
                <a:cxn ang="0">
                  <a:pos x="327961" y="360836"/>
                </a:cxn>
                <a:cxn ang="0">
                  <a:pos x="591929" y="689598"/>
                </a:cxn>
                <a:cxn ang="0">
                  <a:pos x="343959" y="729691"/>
                </a:cxn>
                <a:cxn ang="0">
                  <a:pos x="503940" y="545264"/>
                </a:cxn>
                <a:cxn ang="0">
                  <a:pos x="775907" y="545264"/>
                </a:cxn>
                <a:cxn ang="0">
                  <a:pos x="775907" y="48111"/>
                </a:cxn>
                <a:cxn ang="0">
                  <a:pos x="743911" y="24056"/>
                </a:cxn>
                <a:cxn ang="0">
                  <a:pos x="271967" y="72167"/>
                </a:cxn>
                <a:cxn ang="0">
                  <a:pos x="719914" y="489133"/>
                </a:cxn>
                <a:cxn ang="0">
                  <a:pos x="287966" y="545264"/>
                </a:cxn>
                <a:cxn ang="0">
                  <a:pos x="431948" y="673561"/>
                </a:cxn>
                <a:cxn ang="0">
                  <a:pos x="503940" y="545264"/>
                </a:cxn>
                <a:cxn ang="0">
                  <a:pos x="55993" y="441022"/>
                </a:cxn>
                <a:cxn ang="0">
                  <a:pos x="111987" y="729691"/>
                </a:cxn>
                <a:cxn ang="0">
                  <a:pos x="159981" y="481115"/>
                </a:cxn>
                <a:cxn ang="0">
                  <a:pos x="247970" y="729691"/>
                </a:cxn>
                <a:cxn ang="0">
                  <a:pos x="223973" y="264613"/>
                </a:cxn>
                <a:cxn ang="0">
                  <a:pos x="439947" y="192446"/>
                </a:cxn>
                <a:cxn ang="0">
                  <a:pos x="159981" y="184427"/>
                </a:cxn>
                <a:cxn ang="0">
                  <a:pos x="151982" y="216502"/>
                </a:cxn>
                <a:cxn ang="0">
                  <a:pos x="143983" y="376873"/>
                </a:cxn>
                <a:cxn ang="0">
                  <a:pos x="143983" y="376873"/>
                </a:cxn>
                <a:cxn ang="0">
                  <a:pos x="143983" y="376873"/>
                </a:cxn>
                <a:cxn ang="0">
                  <a:pos x="127985" y="216502"/>
                </a:cxn>
                <a:cxn ang="0">
                  <a:pos x="127985" y="184427"/>
                </a:cxn>
                <a:cxn ang="0">
                  <a:pos x="0" y="400929"/>
                </a:cxn>
              </a:cxnLst>
              <a:rect l="0" t="0" r="0" b="0"/>
              <a:pathLst>
                <a:path w="97" h="91">
                  <a:moveTo>
                    <a:pt x="18" y="0"/>
                  </a:moveTo>
                  <a:cubicBezTo>
                    <a:pt x="12" y="0"/>
                    <a:pt x="8" y="4"/>
                    <a:pt x="8" y="10"/>
                  </a:cubicBezTo>
                  <a:cubicBezTo>
                    <a:pt x="8" y="16"/>
                    <a:pt x="12" y="20"/>
                    <a:pt x="18" y="20"/>
                  </a:cubicBezTo>
                  <a:cubicBezTo>
                    <a:pt x="24" y="20"/>
                    <a:pt x="28" y="16"/>
                    <a:pt x="28" y="10"/>
                  </a:cubicBezTo>
                  <a:cubicBezTo>
                    <a:pt x="28" y="4"/>
                    <a:pt x="24" y="0"/>
                    <a:pt x="18" y="0"/>
                  </a:cubicBezTo>
                  <a:close/>
                  <a:moveTo>
                    <a:pt x="41" y="45"/>
                  </a:moveTo>
                  <a:cubicBezTo>
                    <a:pt x="50" y="42"/>
                    <a:pt x="50" y="42"/>
                    <a:pt x="50" y="42"/>
                  </a:cubicBezTo>
                  <a:cubicBezTo>
                    <a:pt x="51" y="41"/>
                    <a:pt x="51" y="41"/>
                    <a:pt x="51" y="41"/>
                  </a:cubicBezTo>
                  <a:cubicBezTo>
                    <a:pt x="52" y="42"/>
                    <a:pt x="52" y="42"/>
                    <a:pt x="52" y="42"/>
                  </a:cubicBezTo>
                  <a:cubicBezTo>
                    <a:pt x="59" y="46"/>
                    <a:pt x="59" y="46"/>
                    <a:pt x="59" y="46"/>
                  </a:cubicBezTo>
                  <a:cubicBezTo>
                    <a:pt x="65" y="29"/>
                    <a:pt x="65" y="29"/>
                    <a:pt x="65" y="29"/>
                  </a:cubicBezTo>
                  <a:cubicBezTo>
                    <a:pt x="66" y="27"/>
                    <a:pt x="66" y="27"/>
                    <a:pt x="66" y="27"/>
                  </a:cubicBezTo>
                  <a:cubicBezTo>
                    <a:pt x="67" y="29"/>
                    <a:pt x="67" y="29"/>
                    <a:pt x="67" y="29"/>
                  </a:cubicBezTo>
                  <a:cubicBezTo>
                    <a:pt x="73" y="34"/>
                    <a:pt x="73" y="34"/>
                    <a:pt x="73" y="34"/>
                  </a:cubicBezTo>
                  <a:cubicBezTo>
                    <a:pt x="81" y="21"/>
                    <a:pt x="81" y="21"/>
                    <a:pt x="81" y="21"/>
                  </a:cubicBezTo>
                  <a:cubicBezTo>
                    <a:pt x="83" y="23"/>
                    <a:pt x="83" y="23"/>
                    <a:pt x="83" y="23"/>
                  </a:cubicBezTo>
                  <a:cubicBezTo>
                    <a:pt x="75" y="38"/>
                    <a:pt x="75" y="38"/>
                    <a:pt x="75" y="38"/>
                  </a:cubicBezTo>
                  <a:cubicBezTo>
                    <a:pt x="73" y="40"/>
                    <a:pt x="73" y="40"/>
                    <a:pt x="73" y="40"/>
                  </a:cubicBezTo>
                  <a:cubicBezTo>
                    <a:pt x="72" y="38"/>
                    <a:pt x="72" y="38"/>
                    <a:pt x="72" y="38"/>
                  </a:cubicBezTo>
                  <a:cubicBezTo>
                    <a:pt x="67" y="33"/>
                    <a:pt x="67" y="33"/>
                    <a:pt x="67" y="33"/>
                  </a:cubicBezTo>
                  <a:cubicBezTo>
                    <a:pt x="61" y="49"/>
                    <a:pt x="61" y="49"/>
                    <a:pt x="61" y="49"/>
                  </a:cubicBezTo>
                  <a:cubicBezTo>
                    <a:pt x="61" y="51"/>
                    <a:pt x="61" y="51"/>
                    <a:pt x="61" y="51"/>
                  </a:cubicBezTo>
                  <a:cubicBezTo>
                    <a:pt x="59" y="50"/>
                    <a:pt x="59" y="50"/>
                    <a:pt x="59" y="50"/>
                  </a:cubicBezTo>
                  <a:cubicBezTo>
                    <a:pt x="51" y="45"/>
                    <a:pt x="51" y="45"/>
                    <a:pt x="51" y="45"/>
                  </a:cubicBezTo>
                  <a:cubicBezTo>
                    <a:pt x="42" y="48"/>
                    <a:pt x="42" y="48"/>
                    <a:pt x="42" y="48"/>
                  </a:cubicBezTo>
                  <a:cubicBezTo>
                    <a:pt x="41" y="45"/>
                    <a:pt x="41" y="45"/>
                    <a:pt x="41" y="45"/>
                  </a:cubicBezTo>
                  <a:close/>
                  <a:moveTo>
                    <a:pt x="43" y="86"/>
                  </a:moveTo>
                  <a:cubicBezTo>
                    <a:pt x="74" y="86"/>
                    <a:pt x="74" y="86"/>
                    <a:pt x="74" y="86"/>
                  </a:cubicBezTo>
                  <a:cubicBezTo>
                    <a:pt x="74" y="91"/>
                    <a:pt x="74" y="91"/>
                    <a:pt x="74" y="91"/>
                  </a:cubicBezTo>
                  <a:cubicBezTo>
                    <a:pt x="43" y="91"/>
                    <a:pt x="43" y="91"/>
                    <a:pt x="43" y="91"/>
                  </a:cubicBezTo>
                  <a:cubicBezTo>
                    <a:pt x="43" y="86"/>
                    <a:pt x="43" y="86"/>
                    <a:pt x="43" y="86"/>
                  </a:cubicBezTo>
                  <a:close/>
                  <a:moveTo>
                    <a:pt x="63" y="68"/>
                  </a:moveTo>
                  <a:cubicBezTo>
                    <a:pt x="93" y="68"/>
                    <a:pt x="93" y="68"/>
                    <a:pt x="93" y="68"/>
                  </a:cubicBezTo>
                  <a:cubicBezTo>
                    <a:pt x="97" y="68"/>
                    <a:pt x="97" y="68"/>
                    <a:pt x="97" y="68"/>
                  </a:cubicBezTo>
                  <a:cubicBezTo>
                    <a:pt x="97" y="64"/>
                    <a:pt x="97" y="64"/>
                    <a:pt x="97" y="64"/>
                  </a:cubicBezTo>
                  <a:cubicBezTo>
                    <a:pt x="97" y="6"/>
                    <a:pt x="97" y="6"/>
                    <a:pt x="97" y="6"/>
                  </a:cubicBezTo>
                  <a:cubicBezTo>
                    <a:pt x="97" y="3"/>
                    <a:pt x="97" y="3"/>
                    <a:pt x="97" y="3"/>
                  </a:cubicBezTo>
                  <a:cubicBezTo>
                    <a:pt x="93" y="3"/>
                    <a:pt x="93" y="3"/>
                    <a:pt x="93" y="3"/>
                  </a:cubicBezTo>
                  <a:cubicBezTo>
                    <a:pt x="34" y="3"/>
                    <a:pt x="34" y="3"/>
                    <a:pt x="34" y="3"/>
                  </a:cubicBezTo>
                  <a:cubicBezTo>
                    <a:pt x="34" y="9"/>
                    <a:pt x="34" y="9"/>
                    <a:pt x="34" y="9"/>
                  </a:cubicBezTo>
                  <a:cubicBezTo>
                    <a:pt x="90" y="9"/>
                    <a:pt x="90" y="9"/>
                    <a:pt x="90" y="9"/>
                  </a:cubicBezTo>
                  <a:cubicBezTo>
                    <a:pt x="90" y="61"/>
                    <a:pt x="90" y="61"/>
                    <a:pt x="90" y="61"/>
                  </a:cubicBezTo>
                  <a:cubicBezTo>
                    <a:pt x="36" y="61"/>
                    <a:pt x="36" y="61"/>
                    <a:pt x="36" y="61"/>
                  </a:cubicBezTo>
                  <a:cubicBezTo>
                    <a:pt x="36" y="68"/>
                    <a:pt x="36" y="68"/>
                    <a:pt x="36" y="68"/>
                  </a:cubicBezTo>
                  <a:cubicBezTo>
                    <a:pt x="54" y="68"/>
                    <a:pt x="54" y="68"/>
                    <a:pt x="54" y="68"/>
                  </a:cubicBezTo>
                  <a:cubicBezTo>
                    <a:pt x="54" y="84"/>
                    <a:pt x="54" y="84"/>
                    <a:pt x="54" y="84"/>
                  </a:cubicBezTo>
                  <a:cubicBezTo>
                    <a:pt x="63" y="84"/>
                    <a:pt x="63" y="84"/>
                    <a:pt x="63" y="84"/>
                  </a:cubicBezTo>
                  <a:cubicBezTo>
                    <a:pt x="63" y="68"/>
                    <a:pt x="63" y="68"/>
                    <a:pt x="63" y="68"/>
                  </a:cubicBezTo>
                  <a:close/>
                  <a:moveTo>
                    <a:pt x="0" y="50"/>
                  </a:moveTo>
                  <a:cubicBezTo>
                    <a:pt x="7" y="55"/>
                    <a:pt x="7" y="55"/>
                    <a:pt x="7" y="55"/>
                  </a:cubicBezTo>
                  <a:cubicBezTo>
                    <a:pt x="5" y="91"/>
                    <a:pt x="5" y="91"/>
                    <a:pt x="5" y="91"/>
                  </a:cubicBezTo>
                  <a:cubicBezTo>
                    <a:pt x="14" y="91"/>
                    <a:pt x="14" y="91"/>
                    <a:pt x="14" y="91"/>
                  </a:cubicBezTo>
                  <a:cubicBezTo>
                    <a:pt x="16" y="60"/>
                    <a:pt x="16" y="60"/>
                    <a:pt x="16" y="60"/>
                  </a:cubicBezTo>
                  <a:cubicBezTo>
                    <a:pt x="20" y="60"/>
                    <a:pt x="20" y="60"/>
                    <a:pt x="20" y="60"/>
                  </a:cubicBezTo>
                  <a:cubicBezTo>
                    <a:pt x="22" y="91"/>
                    <a:pt x="22" y="91"/>
                    <a:pt x="22" y="91"/>
                  </a:cubicBezTo>
                  <a:cubicBezTo>
                    <a:pt x="31" y="91"/>
                    <a:pt x="31" y="91"/>
                    <a:pt x="31" y="91"/>
                  </a:cubicBezTo>
                  <a:cubicBezTo>
                    <a:pt x="29" y="55"/>
                    <a:pt x="29" y="55"/>
                    <a:pt x="29" y="55"/>
                  </a:cubicBezTo>
                  <a:cubicBezTo>
                    <a:pt x="28" y="33"/>
                    <a:pt x="28" y="33"/>
                    <a:pt x="28" y="33"/>
                  </a:cubicBezTo>
                  <a:cubicBezTo>
                    <a:pt x="50" y="32"/>
                    <a:pt x="50" y="32"/>
                    <a:pt x="50" y="32"/>
                  </a:cubicBezTo>
                  <a:cubicBezTo>
                    <a:pt x="55" y="24"/>
                    <a:pt x="55" y="24"/>
                    <a:pt x="55" y="24"/>
                  </a:cubicBezTo>
                  <a:cubicBezTo>
                    <a:pt x="30" y="23"/>
                    <a:pt x="30" y="23"/>
                    <a:pt x="30" y="23"/>
                  </a:cubicBezTo>
                  <a:cubicBezTo>
                    <a:pt x="20" y="23"/>
                    <a:pt x="20" y="23"/>
                    <a:pt x="20" y="23"/>
                  </a:cubicBezTo>
                  <a:cubicBezTo>
                    <a:pt x="20" y="24"/>
                    <a:pt x="20" y="24"/>
                    <a:pt x="20" y="24"/>
                  </a:cubicBezTo>
                  <a:cubicBezTo>
                    <a:pt x="19" y="27"/>
                    <a:pt x="19" y="27"/>
                    <a:pt x="19" y="27"/>
                  </a:cubicBezTo>
                  <a:cubicBezTo>
                    <a:pt x="22" y="43"/>
                    <a:pt x="22" y="43"/>
                    <a:pt x="22" y="43"/>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4" y="43"/>
                    <a:pt x="14" y="43"/>
                    <a:pt x="14" y="43"/>
                  </a:cubicBezTo>
                  <a:cubicBezTo>
                    <a:pt x="16" y="27"/>
                    <a:pt x="16" y="27"/>
                    <a:pt x="16" y="27"/>
                  </a:cubicBezTo>
                  <a:cubicBezTo>
                    <a:pt x="15" y="24"/>
                    <a:pt x="15" y="24"/>
                    <a:pt x="15" y="24"/>
                  </a:cubicBezTo>
                  <a:cubicBezTo>
                    <a:pt x="16" y="23"/>
                    <a:pt x="16" y="23"/>
                    <a:pt x="16" y="23"/>
                  </a:cubicBezTo>
                  <a:cubicBezTo>
                    <a:pt x="5" y="23"/>
                    <a:pt x="5" y="23"/>
                    <a:pt x="5" y="23"/>
                  </a:cubicBezTo>
                  <a:lnTo>
                    <a:pt x="0" y="50"/>
                  </a:lnTo>
                  <a:close/>
                </a:path>
              </a:pathLst>
            </a:custGeom>
            <a:solidFill>
              <a:schemeClr val="bg1"/>
            </a:solidFill>
            <a:ln w="9525">
              <a:noFill/>
            </a:ln>
          </p:spPr>
          <p:txBody>
            <a:bodyPr/>
            <a:lstStyle/>
            <a:p>
              <a:pPr defTabSz="964326"/>
              <a:endParaRPr lang="zh-CN" altLang="en-US" sz="2109">
                <a:solidFill>
                  <a:prstClr val="black"/>
                </a:solidFill>
              </a:endParaRPr>
            </a:p>
          </p:txBody>
        </p:sp>
      </p:grpSp>
      <p:grpSp>
        <p:nvGrpSpPr>
          <p:cNvPr id="5" name="组合 3"/>
          <p:cNvGrpSpPr/>
          <p:nvPr/>
        </p:nvGrpSpPr>
        <p:grpSpPr>
          <a:xfrm>
            <a:off x="3437536" y="2278620"/>
            <a:ext cx="1290827" cy="1290827"/>
            <a:chOff x="1734969" y="2787385"/>
            <a:chExt cx="1224000" cy="1223998"/>
          </a:xfrm>
        </p:grpSpPr>
        <p:sp>
          <p:nvSpPr>
            <p:cNvPr id="27" name="椭圆 26"/>
            <p:cNvSpPr/>
            <p:nvPr/>
          </p:nvSpPr>
          <p:spPr>
            <a:xfrm>
              <a:off x="1734969" y="2787385"/>
              <a:ext cx="1224000" cy="1223998"/>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fontAlgn="auto">
                <a:spcBef>
                  <a:spcPts val="0"/>
                </a:spcBef>
                <a:spcAft>
                  <a:spcPts val="0"/>
                </a:spcAft>
                <a:defRPr/>
              </a:pPr>
              <a:endParaRPr lang="zh-CN" altLang="en-US" sz="1898">
                <a:solidFill>
                  <a:prstClr val="white"/>
                </a:solidFill>
                <a:latin typeface="Calibri"/>
                <a:ea typeface="宋体" panose="02010600030101010101" pitchFamily="2" charset="-122"/>
              </a:endParaRPr>
            </a:p>
          </p:txBody>
        </p:sp>
        <p:sp>
          <p:nvSpPr>
            <p:cNvPr id="4110" name="Freeform 9"/>
            <p:cNvSpPr>
              <a:spLocks noEditPoints="1"/>
            </p:cNvSpPr>
            <p:nvPr/>
          </p:nvSpPr>
          <p:spPr>
            <a:xfrm>
              <a:off x="1945451" y="3091502"/>
              <a:ext cx="803035" cy="615763"/>
            </a:xfrm>
            <a:custGeom>
              <a:avLst/>
              <a:gdLst/>
              <a:ahLst/>
              <a:cxnLst>
                <a:cxn ang="0">
                  <a:pos x="123544" y="15589"/>
                </a:cxn>
                <a:cxn ang="0">
                  <a:pos x="208480" y="31178"/>
                </a:cxn>
                <a:cxn ang="0">
                  <a:pos x="146708" y="374134"/>
                </a:cxn>
                <a:cxn ang="0">
                  <a:pos x="30886" y="350751"/>
                </a:cxn>
                <a:cxn ang="0">
                  <a:pos x="123544" y="15589"/>
                </a:cxn>
                <a:cxn ang="0">
                  <a:pos x="138987" y="506640"/>
                </a:cxn>
                <a:cxn ang="0">
                  <a:pos x="123544" y="561202"/>
                </a:cxn>
                <a:cxn ang="0">
                  <a:pos x="779871" y="561202"/>
                </a:cxn>
                <a:cxn ang="0">
                  <a:pos x="803035" y="561202"/>
                </a:cxn>
                <a:cxn ang="0">
                  <a:pos x="803035" y="530024"/>
                </a:cxn>
                <a:cxn ang="0">
                  <a:pos x="803035" y="202656"/>
                </a:cxn>
                <a:cxn ang="0">
                  <a:pos x="803035" y="187067"/>
                </a:cxn>
                <a:cxn ang="0">
                  <a:pos x="795314" y="179273"/>
                </a:cxn>
                <a:cxn ang="0">
                  <a:pos x="694934" y="77945"/>
                </a:cxn>
                <a:cxn ang="0">
                  <a:pos x="687213" y="70150"/>
                </a:cxn>
                <a:cxn ang="0">
                  <a:pos x="671770" y="70150"/>
                </a:cxn>
                <a:cxn ang="0">
                  <a:pos x="239366" y="70150"/>
                </a:cxn>
                <a:cxn ang="0">
                  <a:pos x="239366" y="132506"/>
                </a:cxn>
                <a:cxn ang="0">
                  <a:pos x="648605" y="132506"/>
                </a:cxn>
                <a:cxn ang="0">
                  <a:pos x="640884" y="218245"/>
                </a:cxn>
                <a:cxn ang="0">
                  <a:pos x="640884" y="233834"/>
                </a:cxn>
                <a:cxn ang="0">
                  <a:pos x="656327" y="233834"/>
                </a:cxn>
                <a:cxn ang="0">
                  <a:pos x="748985" y="226040"/>
                </a:cxn>
                <a:cxn ang="0">
                  <a:pos x="748985" y="506640"/>
                </a:cxn>
                <a:cxn ang="0">
                  <a:pos x="138987" y="506640"/>
                </a:cxn>
                <a:cxn ang="0">
                  <a:pos x="733542" y="202656"/>
                </a:cxn>
                <a:cxn ang="0">
                  <a:pos x="664048" y="202656"/>
                </a:cxn>
                <a:cxn ang="0">
                  <a:pos x="671770" y="140300"/>
                </a:cxn>
                <a:cxn ang="0">
                  <a:pos x="733542" y="202656"/>
                </a:cxn>
                <a:cxn ang="0">
                  <a:pos x="247088" y="335162"/>
                </a:cxn>
                <a:cxn ang="0">
                  <a:pos x="571390" y="335162"/>
                </a:cxn>
                <a:cxn ang="0">
                  <a:pos x="571390" y="350751"/>
                </a:cxn>
                <a:cxn ang="0">
                  <a:pos x="247088" y="350751"/>
                </a:cxn>
                <a:cxn ang="0">
                  <a:pos x="247088" y="335162"/>
                </a:cxn>
                <a:cxn ang="0">
                  <a:pos x="247088" y="249423"/>
                </a:cxn>
                <a:cxn ang="0">
                  <a:pos x="548226" y="249423"/>
                </a:cxn>
                <a:cxn ang="0">
                  <a:pos x="548226" y="272806"/>
                </a:cxn>
                <a:cxn ang="0">
                  <a:pos x="247088" y="272806"/>
                </a:cxn>
                <a:cxn ang="0">
                  <a:pos x="247088" y="249423"/>
                </a:cxn>
                <a:cxn ang="0">
                  <a:pos x="247088" y="171478"/>
                </a:cxn>
                <a:cxn ang="0">
                  <a:pos x="548226" y="171478"/>
                </a:cxn>
                <a:cxn ang="0">
                  <a:pos x="548226" y="194862"/>
                </a:cxn>
                <a:cxn ang="0">
                  <a:pos x="247088" y="194862"/>
                </a:cxn>
                <a:cxn ang="0">
                  <a:pos x="247088" y="171478"/>
                </a:cxn>
                <a:cxn ang="0">
                  <a:pos x="23164" y="514435"/>
                </a:cxn>
                <a:cxn ang="0">
                  <a:pos x="69493" y="530024"/>
                </a:cxn>
                <a:cxn ang="0">
                  <a:pos x="69493" y="576791"/>
                </a:cxn>
                <a:cxn ang="0">
                  <a:pos x="38607" y="615763"/>
                </a:cxn>
                <a:cxn ang="0">
                  <a:pos x="15443" y="607969"/>
                </a:cxn>
                <a:cxn ang="0">
                  <a:pos x="0" y="561202"/>
                </a:cxn>
                <a:cxn ang="0">
                  <a:pos x="23164" y="514435"/>
                </a:cxn>
                <a:cxn ang="0">
                  <a:pos x="30886" y="374134"/>
                </a:cxn>
                <a:cxn ang="0">
                  <a:pos x="15443" y="506640"/>
                </a:cxn>
                <a:cxn ang="0">
                  <a:pos x="92658" y="522229"/>
                </a:cxn>
                <a:cxn ang="0">
                  <a:pos x="131265" y="397518"/>
                </a:cxn>
                <a:cxn ang="0">
                  <a:pos x="30886" y="374134"/>
                </a:cxn>
              </a:cxnLst>
              <a:rect l="0" t="0" r="0" b="0"/>
              <a:pathLst>
                <a:path w="104" h="79">
                  <a:moveTo>
                    <a:pt x="16" y="2"/>
                  </a:moveTo>
                  <a:cubicBezTo>
                    <a:pt x="21" y="0"/>
                    <a:pt x="24" y="1"/>
                    <a:pt x="27" y="4"/>
                  </a:cubicBezTo>
                  <a:cubicBezTo>
                    <a:pt x="26" y="20"/>
                    <a:pt x="23" y="35"/>
                    <a:pt x="19" y="48"/>
                  </a:cubicBezTo>
                  <a:cubicBezTo>
                    <a:pt x="14" y="47"/>
                    <a:pt x="9" y="46"/>
                    <a:pt x="4" y="45"/>
                  </a:cubicBezTo>
                  <a:cubicBezTo>
                    <a:pt x="6" y="29"/>
                    <a:pt x="10" y="15"/>
                    <a:pt x="16" y="2"/>
                  </a:cubicBezTo>
                  <a:close/>
                  <a:moveTo>
                    <a:pt x="18" y="65"/>
                  </a:moveTo>
                  <a:cubicBezTo>
                    <a:pt x="16" y="72"/>
                    <a:pt x="16" y="72"/>
                    <a:pt x="16" y="72"/>
                  </a:cubicBezTo>
                  <a:cubicBezTo>
                    <a:pt x="69" y="72"/>
                    <a:pt x="74" y="72"/>
                    <a:pt x="101" y="72"/>
                  </a:cubicBezTo>
                  <a:cubicBezTo>
                    <a:pt x="104" y="72"/>
                    <a:pt x="104" y="72"/>
                    <a:pt x="104" y="72"/>
                  </a:cubicBezTo>
                  <a:cubicBezTo>
                    <a:pt x="104" y="68"/>
                    <a:pt x="104" y="68"/>
                    <a:pt x="104" y="68"/>
                  </a:cubicBezTo>
                  <a:cubicBezTo>
                    <a:pt x="104" y="26"/>
                    <a:pt x="104" y="26"/>
                    <a:pt x="104" y="26"/>
                  </a:cubicBezTo>
                  <a:cubicBezTo>
                    <a:pt x="104" y="24"/>
                    <a:pt x="104" y="24"/>
                    <a:pt x="104" y="24"/>
                  </a:cubicBezTo>
                  <a:cubicBezTo>
                    <a:pt x="103" y="23"/>
                    <a:pt x="103" y="23"/>
                    <a:pt x="103" y="23"/>
                  </a:cubicBezTo>
                  <a:cubicBezTo>
                    <a:pt x="90" y="10"/>
                    <a:pt x="90" y="10"/>
                    <a:pt x="90" y="10"/>
                  </a:cubicBezTo>
                  <a:cubicBezTo>
                    <a:pt x="89" y="9"/>
                    <a:pt x="89" y="9"/>
                    <a:pt x="89" y="9"/>
                  </a:cubicBezTo>
                  <a:cubicBezTo>
                    <a:pt x="87" y="9"/>
                    <a:pt x="87" y="9"/>
                    <a:pt x="87" y="9"/>
                  </a:cubicBezTo>
                  <a:cubicBezTo>
                    <a:pt x="31" y="9"/>
                    <a:pt x="31" y="9"/>
                    <a:pt x="31" y="9"/>
                  </a:cubicBezTo>
                  <a:cubicBezTo>
                    <a:pt x="31" y="12"/>
                    <a:pt x="31" y="14"/>
                    <a:pt x="31" y="17"/>
                  </a:cubicBezTo>
                  <a:cubicBezTo>
                    <a:pt x="84" y="17"/>
                    <a:pt x="84" y="17"/>
                    <a:pt x="84" y="17"/>
                  </a:cubicBezTo>
                  <a:cubicBezTo>
                    <a:pt x="83" y="28"/>
                    <a:pt x="83" y="28"/>
                    <a:pt x="83" y="28"/>
                  </a:cubicBezTo>
                  <a:cubicBezTo>
                    <a:pt x="83" y="30"/>
                    <a:pt x="83" y="30"/>
                    <a:pt x="83" y="30"/>
                  </a:cubicBezTo>
                  <a:cubicBezTo>
                    <a:pt x="85" y="30"/>
                    <a:pt x="85" y="30"/>
                    <a:pt x="85" y="30"/>
                  </a:cubicBezTo>
                  <a:cubicBezTo>
                    <a:pt x="97" y="29"/>
                    <a:pt x="97" y="29"/>
                    <a:pt x="97" y="29"/>
                  </a:cubicBezTo>
                  <a:cubicBezTo>
                    <a:pt x="97" y="65"/>
                    <a:pt x="97" y="65"/>
                    <a:pt x="97" y="65"/>
                  </a:cubicBezTo>
                  <a:cubicBezTo>
                    <a:pt x="79" y="65"/>
                    <a:pt x="57" y="65"/>
                    <a:pt x="18" y="65"/>
                  </a:cubicBezTo>
                  <a:close/>
                  <a:moveTo>
                    <a:pt x="95" y="26"/>
                  </a:moveTo>
                  <a:cubicBezTo>
                    <a:pt x="86" y="26"/>
                    <a:pt x="86" y="26"/>
                    <a:pt x="86" y="26"/>
                  </a:cubicBezTo>
                  <a:cubicBezTo>
                    <a:pt x="87" y="18"/>
                    <a:pt x="87" y="18"/>
                    <a:pt x="87" y="18"/>
                  </a:cubicBezTo>
                  <a:cubicBezTo>
                    <a:pt x="95" y="26"/>
                    <a:pt x="95" y="26"/>
                    <a:pt x="95" y="26"/>
                  </a:cubicBezTo>
                  <a:close/>
                  <a:moveTo>
                    <a:pt x="32" y="43"/>
                  </a:moveTo>
                  <a:cubicBezTo>
                    <a:pt x="74" y="43"/>
                    <a:pt x="74" y="43"/>
                    <a:pt x="74" y="43"/>
                  </a:cubicBezTo>
                  <a:cubicBezTo>
                    <a:pt x="74" y="45"/>
                    <a:pt x="74" y="45"/>
                    <a:pt x="74" y="45"/>
                  </a:cubicBezTo>
                  <a:cubicBezTo>
                    <a:pt x="32" y="45"/>
                    <a:pt x="32" y="45"/>
                    <a:pt x="32" y="45"/>
                  </a:cubicBezTo>
                  <a:cubicBezTo>
                    <a:pt x="32" y="43"/>
                    <a:pt x="32" y="43"/>
                    <a:pt x="32" y="43"/>
                  </a:cubicBezTo>
                  <a:close/>
                  <a:moveTo>
                    <a:pt x="32" y="32"/>
                  </a:moveTo>
                  <a:cubicBezTo>
                    <a:pt x="71" y="32"/>
                    <a:pt x="71" y="32"/>
                    <a:pt x="71" y="32"/>
                  </a:cubicBezTo>
                  <a:cubicBezTo>
                    <a:pt x="71" y="35"/>
                    <a:pt x="71" y="35"/>
                    <a:pt x="71" y="35"/>
                  </a:cubicBezTo>
                  <a:cubicBezTo>
                    <a:pt x="32" y="35"/>
                    <a:pt x="32" y="35"/>
                    <a:pt x="32" y="35"/>
                  </a:cubicBezTo>
                  <a:cubicBezTo>
                    <a:pt x="32" y="32"/>
                    <a:pt x="32" y="32"/>
                    <a:pt x="32" y="32"/>
                  </a:cubicBezTo>
                  <a:close/>
                  <a:moveTo>
                    <a:pt x="32" y="22"/>
                  </a:moveTo>
                  <a:cubicBezTo>
                    <a:pt x="71" y="22"/>
                    <a:pt x="71" y="22"/>
                    <a:pt x="71" y="22"/>
                  </a:cubicBezTo>
                  <a:cubicBezTo>
                    <a:pt x="71" y="25"/>
                    <a:pt x="71" y="25"/>
                    <a:pt x="71" y="25"/>
                  </a:cubicBezTo>
                  <a:cubicBezTo>
                    <a:pt x="32" y="25"/>
                    <a:pt x="32" y="25"/>
                    <a:pt x="32" y="25"/>
                  </a:cubicBezTo>
                  <a:cubicBezTo>
                    <a:pt x="32" y="22"/>
                    <a:pt x="32" y="22"/>
                    <a:pt x="32" y="22"/>
                  </a:cubicBezTo>
                  <a:close/>
                  <a:moveTo>
                    <a:pt x="3" y="66"/>
                  </a:moveTo>
                  <a:cubicBezTo>
                    <a:pt x="9" y="68"/>
                    <a:pt x="9" y="68"/>
                    <a:pt x="9" y="68"/>
                  </a:cubicBezTo>
                  <a:cubicBezTo>
                    <a:pt x="9" y="74"/>
                    <a:pt x="9" y="74"/>
                    <a:pt x="9" y="74"/>
                  </a:cubicBezTo>
                  <a:cubicBezTo>
                    <a:pt x="5" y="79"/>
                    <a:pt x="5" y="79"/>
                    <a:pt x="5" y="79"/>
                  </a:cubicBezTo>
                  <a:cubicBezTo>
                    <a:pt x="4" y="79"/>
                    <a:pt x="3" y="79"/>
                    <a:pt x="2" y="78"/>
                  </a:cubicBezTo>
                  <a:cubicBezTo>
                    <a:pt x="0" y="72"/>
                    <a:pt x="0" y="72"/>
                    <a:pt x="0" y="72"/>
                  </a:cubicBezTo>
                  <a:cubicBezTo>
                    <a:pt x="3" y="66"/>
                    <a:pt x="3" y="66"/>
                    <a:pt x="3" y="66"/>
                  </a:cubicBezTo>
                  <a:close/>
                  <a:moveTo>
                    <a:pt x="4" y="48"/>
                  </a:moveTo>
                  <a:cubicBezTo>
                    <a:pt x="3" y="53"/>
                    <a:pt x="3" y="59"/>
                    <a:pt x="2" y="65"/>
                  </a:cubicBezTo>
                  <a:cubicBezTo>
                    <a:pt x="5" y="65"/>
                    <a:pt x="9" y="66"/>
                    <a:pt x="12" y="67"/>
                  </a:cubicBezTo>
                  <a:cubicBezTo>
                    <a:pt x="14" y="61"/>
                    <a:pt x="15" y="56"/>
                    <a:pt x="17" y="51"/>
                  </a:cubicBezTo>
                  <a:cubicBezTo>
                    <a:pt x="13" y="50"/>
                    <a:pt x="9" y="49"/>
                    <a:pt x="4" y="48"/>
                  </a:cubicBezTo>
                  <a:close/>
                </a:path>
              </a:pathLst>
            </a:custGeom>
            <a:solidFill>
              <a:schemeClr val="bg1"/>
            </a:solidFill>
            <a:ln w="9525">
              <a:noFill/>
            </a:ln>
          </p:spPr>
          <p:txBody>
            <a:bodyPr/>
            <a:lstStyle/>
            <a:p>
              <a:pPr defTabSz="964326"/>
              <a:endParaRPr lang="zh-CN" altLang="en-US" sz="2109">
                <a:solidFill>
                  <a:prstClr val="black"/>
                </a:solidFill>
              </a:endParaRPr>
            </a:p>
          </p:txBody>
        </p:sp>
      </p:grpSp>
      <p:sp>
        <p:nvSpPr>
          <p:cNvPr id="4111" name="矩形 4114"/>
          <p:cNvSpPr/>
          <p:nvPr/>
        </p:nvSpPr>
        <p:spPr>
          <a:xfrm>
            <a:off x="7708483" y="4617511"/>
            <a:ext cx="2278620" cy="636205"/>
          </a:xfrm>
          <a:prstGeom prst="rect">
            <a:avLst/>
          </a:prstGeom>
          <a:solidFill>
            <a:srgbClr val="FFFF66"/>
          </a:solidFill>
          <a:ln w="9525" cap="flat" cmpd="sng">
            <a:solidFill>
              <a:srgbClr val="FFFF66"/>
            </a:solidFill>
            <a:prstDash val="solid"/>
            <a:miter/>
            <a:headEnd type="none" w="med" len="med"/>
            <a:tailEnd type="none" w="med" len="med"/>
          </a:ln>
        </p:spPr>
        <p:txBody>
          <a:bodyPr wrap="none" anchor="ctr" anchorCtr="0"/>
          <a:lstStyle/>
          <a:p>
            <a:pPr algn="ctr" defTabSz="964326"/>
            <a:r>
              <a:rPr lang="zh-CN" altLang="en-US" sz="2953" b="1" dirty="0">
                <a:solidFill>
                  <a:prstClr val="black"/>
                </a:solidFill>
              </a:rPr>
              <a:t>特种作业</a:t>
            </a:r>
          </a:p>
        </p:txBody>
      </p:sp>
    </p:spTree>
    <p:extLst>
      <p:ext uri="{BB962C8B-B14F-4D97-AF65-F5344CB8AC3E}">
        <p14:creationId xmlns:p14="http://schemas.microsoft.com/office/powerpoint/2010/main" val="305827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53" presetClass="entr" presetSubtype="16" fill="hold" nodeType="withEffect">
                                  <p:stCondLst>
                                    <p:cond delay="4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4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2180790" cy="369332"/>
              <a:chOff x="1" y="378896"/>
              <a:chExt cx="2180790" cy="405074"/>
            </a:xfrm>
          </p:grpSpPr>
          <p:sp>
            <p:nvSpPr>
              <p:cNvPr id="3"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6" name="Picture 5" descr="10965450_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431" y="952133"/>
            <a:ext cx="10674314" cy="540822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工作平台</a:t>
            </a:r>
            <a:endParaRPr lang="zh-CN" altLang="en-US" sz="2400" b="1" dirty="0">
              <a:latin typeface="+mn-ea"/>
              <a:ea typeface="+mn-ea"/>
            </a:endParaRPr>
          </a:p>
        </p:txBody>
      </p:sp>
      <p:sp>
        <p:nvSpPr>
          <p:cNvPr id="3" name="矩形 2"/>
          <p:cNvSpPr/>
          <p:nvPr/>
        </p:nvSpPr>
        <p:spPr>
          <a:xfrm>
            <a:off x="3477047" y="5159851"/>
            <a:ext cx="5418471" cy="369332"/>
          </a:xfrm>
          <a:prstGeom prst="rect">
            <a:avLst/>
          </a:prstGeom>
        </p:spPr>
        <p:txBody>
          <a:bodyPr wrap="none">
            <a:spAutoFit/>
          </a:bodyPr>
          <a:lstStyle/>
          <a:p>
            <a:r>
              <a:rPr lang="zh-CN" altLang="en-US" b="1" dirty="0" smtClean="0">
                <a:latin typeface="+mn-ea"/>
                <a:ea typeface="+mn-ea"/>
              </a:rPr>
              <a:t>吊篮的单元件尺寸一般分为</a:t>
            </a:r>
            <a:r>
              <a:rPr lang="en-US" altLang="zh-CN" b="1" dirty="0" smtClean="0">
                <a:latin typeface="+mn-ea"/>
                <a:ea typeface="+mn-ea"/>
              </a:rPr>
              <a:t>1 </a:t>
            </a:r>
            <a:r>
              <a:rPr lang="zh-CN" altLang="en-US" b="1" dirty="0">
                <a:latin typeface="+mn-ea"/>
                <a:ea typeface="+mn-ea"/>
              </a:rPr>
              <a:t>米、</a:t>
            </a:r>
            <a:r>
              <a:rPr lang="en-US" altLang="zh-CN" b="1" dirty="0">
                <a:latin typeface="+mn-ea"/>
                <a:ea typeface="+mn-ea"/>
              </a:rPr>
              <a:t>1.5</a:t>
            </a:r>
            <a:r>
              <a:rPr lang="zh-CN" altLang="en-US" b="1" dirty="0">
                <a:latin typeface="+mn-ea"/>
                <a:ea typeface="+mn-ea"/>
              </a:rPr>
              <a:t>米、</a:t>
            </a:r>
            <a:r>
              <a:rPr lang="en-US" altLang="zh-CN" b="1" dirty="0">
                <a:latin typeface="+mn-ea"/>
                <a:ea typeface="+mn-ea"/>
              </a:rPr>
              <a:t>2</a:t>
            </a:r>
            <a:r>
              <a:rPr lang="zh-CN" altLang="en-US" b="1" dirty="0">
                <a:latin typeface="+mn-ea"/>
                <a:ea typeface="+mn-ea"/>
              </a:rPr>
              <a:t>米、</a:t>
            </a:r>
            <a:r>
              <a:rPr lang="en-US" altLang="zh-CN" b="1" dirty="0">
                <a:latin typeface="+mn-ea"/>
                <a:ea typeface="+mn-ea"/>
              </a:rPr>
              <a:t>3</a:t>
            </a:r>
            <a:r>
              <a:rPr lang="zh-CN" altLang="en-US" b="1" dirty="0">
                <a:latin typeface="+mn-ea"/>
                <a:ea typeface="+mn-ea"/>
              </a:rPr>
              <a:t>米</a:t>
            </a:r>
          </a:p>
        </p:txBody>
      </p:sp>
      <p:pic>
        <p:nvPicPr>
          <p:cNvPr id="10242" name="Picture 2" descr="https://timgsa.baidu.com/timg?image&amp;quality=80&amp;size=b9999_10000&amp;sec=1547720710364&amp;di=d72202c4d706f20863f52a9ad8d3d213&amp;imgtype=0&amp;src=http%3A%2F%2Fimg000.hc360.cn%2Fm8%2FM09%2F7C%2FA3%2FwKhQpVY8RqaENYW7AAAAAILJcMo22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
          <a:stretch>
            <a:fillRect/>
          </a:stretch>
        </p:blipFill>
        <p:spPr bwMode="auto">
          <a:xfrm>
            <a:off x="1983704" y="2800981"/>
            <a:ext cx="8897767" cy="22860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100783" y="1384077"/>
            <a:ext cx="10906007" cy="1338828"/>
          </a:xfrm>
          <a:prstGeom prst="rect">
            <a:avLst/>
          </a:prstGeom>
        </p:spPr>
        <p:txBody>
          <a:bodyPr wrap="square">
            <a:spAutoFit/>
          </a:bodyPr>
          <a:lstStyle/>
          <a:p>
            <a:pPr>
              <a:lnSpc>
                <a:spcPct val="150000"/>
              </a:lnSpc>
            </a:pPr>
            <a:r>
              <a:rPr lang="zh-CN" altLang="en-US" dirty="0" smtClean="0">
                <a:latin typeface="+mn-ea"/>
                <a:ea typeface="+mn-ea"/>
              </a:rPr>
              <a:t>       吊篮</a:t>
            </a:r>
            <a:r>
              <a:rPr lang="zh-CN" altLang="en-US" dirty="0">
                <a:latin typeface="+mn-ea"/>
                <a:ea typeface="+mn-ea"/>
              </a:rPr>
              <a:t>为便于运输和搬运，产品出厂运输时按部件或组</a:t>
            </a:r>
            <a:r>
              <a:rPr lang="zh-CN" altLang="en-US" dirty="0" smtClean="0">
                <a:latin typeface="+mn-ea"/>
                <a:ea typeface="+mn-ea"/>
              </a:rPr>
              <a:t>、零件</a:t>
            </a:r>
            <a:r>
              <a:rPr lang="zh-CN" altLang="en-US" dirty="0">
                <a:latin typeface="+mn-ea"/>
                <a:ea typeface="+mn-ea"/>
              </a:rPr>
              <a:t>进行分解，至施工现场后拼装成整机</a:t>
            </a:r>
            <a:r>
              <a:rPr lang="zh-CN" altLang="en-US" dirty="0" smtClean="0">
                <a:latin typeface="+mn-ea"/>
                <a:ea typeface="+mn-ea"/>
              </a:rPr>
              <a:t>。</a:t>
            </a:r>
            <a:endParaRPr lang="en-US" altLang="zh-CN" dirty="0" smtClean="0">
              <a:latin typeface="+mn-ea"/>
              <a:ea typeface="+mn-ea"/>
            </a:endParaRPr>
          </a:p>
          <a:p>
            <a:pPr>
              <a:lnSpc>
                <a:spcPct val="150000"/>
              </a:lnSpc>
            </a:pPr>
            <a:r>
              <a:rPr lang="zh-CN" altLang="en-US" dirty="0" smtClean="0">
                <a:latin typeface="+mn-ea"/>
                <a:ea typeface="+mn-ea"/>
              </a:rPr>
              <a:t>       吊篮</a:t>
            </a:r>
            <a:r>
              <a:rPr lang="zh-CN" altLang="en-US" dirty="0">
                <a:latin typeface="+mn-ea"/>
                <a:ea typeface="+mn-ea"/>
              </a:rPr>
              <a:t>的悬吊平台均为拼装式平台。拼装式平台由前栏杆、后栏杆、底架和安装架等部件组成，各部件用螺栓</a:t>
            </a:r>
            <a:r>
              <a:rPr lang="zh-CN" altLang="en-US" dirty="0" smtClean="0">
                <a:latin typeface="+mn-ea"/>
                <a:ea typeface="+mn-ea"/>
              </a:rPr>
              <a:t>联接</a:t>
            </a:r>
            <a:r>
              <a:rPr lang="zh-CN" altLang="en-US" dirty="0">
                <a:latin typeface="+mn-ea"/>
                <a:ea typeface="+mn-ea"/>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1532831" y="1744117"/>
            <a:ext cx="9680692" cy="2461700"/>
          </a:xfrm>
          <a:prstGeom prst="rect">
            <a:avLst/>
          </a:prstGeom>
        </p:spPr>
        <p:txBody>
          <a:bodyPr wrap="square">
            <a:spAutoFit/>
          </a:bodyPr>
          <a:lstStyle/>
          <a:p>
            <a:pPr defTabSz="576580">
              <a:lnSpc>
                <a:spcPct val="200000"/>
              </a:lnSpc>
            </a:pPr>
            <a:r>
              <a:rPr lang="zh-CN" altLang="en-US" sz="2000" dirty="0" smtClean="0">
                <a:latin typeface="+mn-ea"/>
                <a:ea typeface="+mn-ea"/>
              </a:rPr>
              <a:t>       吊篮</a:t>
            </a:r>
            <a:r>
              <a:rPr lang="zh-CN" altLang="en-US" sz="2000" dirty="0">
                <a:latin typeface="+mn-ea"/>
                <a:ea typeface="+mn-ea"/>
              </a:rPr>
              <a:t>悬挂高度在</a:t>
            </a:r>
            <a:r>
              <a:rPr lang="en-US" altLang="zh-CN" sz="2000" dirty="0">
                <a:latin typeface="+mn-ea"/>
                <a:ea typeface="+mn-ea"/>
              </a:rPr>
              <a:t>60m</a:t>
            </a:r>
            <a:r>
              <a:rPr lang="zh-CN" altLang="en-US" sz="2000" dirty="0">
                <a:latin typeface="+mn-ea"/>
                <a:ea typeface="+mn-ea"/>
              </a:rPr>
              <a:t>及其以下的宜选用长边不大于</a:t>
            </a:r>
            <a:r>
              <a:rPr lang="en-US" altLang="zh-CN" sz="2000" dirty="0">
                <a:latin typeface="+mn-ea"/>
                <a:ea typeface="+mn-ea"/>
              </a:rPr>
              <a:t>7.5m</a:t>
            </a:r>
            <a:r>
              <a:rPr lang="zh-CN" altLang="en-US" sz="2000" dirty="0">
                <a:latin typeface="+mn-ea"/>
                <a:ea typeface="+mn-ea"/>
              </a:rPr>
              <a:t>的吊篮平台；悬挂高度在</a:t>
            </a:r>
            <a:r>
              <a:rPr lang="en-US" altLang="zh-CN" sz="2000" dirty="0">
                <a:latin typeface="+mn-ea"/>
                <a:ea typeface="+mn-ea"/>
              </a:rPr>
              <a:t>100m</a:t>
            </a:r>
            <a:r>
              <a:rPr lang="zh-CN" altLang="en-US" sz="2000" dirty="0">
                <a:latin typeface="+mn-ea"/>
                <a:ea typeface="+mn-ea"/>
              </a:rPr>
              <a:t>及其以下的宜选用长边不大于</a:t>
            </a:r>
            <a:r>
              <a:rPr lang="en-US" altLang="zh-CN" sz="2000" dirty="0">
                <a:latin typeface="+mn-ea"/>
                <a:ea typeface="+mn-ea"/>
              </a:rPr>
              <a:t>5.5m</a:t>
            </a:r>
            <a:r>
              <a:rPr lang="zh-CN" altLang="en-US" sz="2000" dirty="0">
                <a:latin typeface="+mn-ea"/>
                <a:ea typeface="+mn-ea"/>
              </a:rPr>
              <a:t>的吊篮平台；悬挂高度在</a:t>
            </a:r>
            <a:r>
              <a:rPr lang="en-US" altLang="zh-CN" sz="2000" dirty="0">
                <a:latin typeface="+mn-ea"/>
                <a:ea typeface="+mn-ea"/>
              </a:rPr>
              <a:t>100m</a:t>
            </a:r>
            <a:r>
              <a:rPr lang="zh-CN" altLang="en-US" sz="2000" dirty="0">
                <a:latin typeface="+mn-ea"/>
                <a:ea typeface="+mn-ea"/>
              </a:rPr>
              <a:t>以上的宜选用不大于</a:t>
            </a:r>
            <a:r>
              <a:rPr lang="en-US" altLang="zh-CN" sz="2000" dirty="0">
                <a:latin typeface="+mn-ea"/>
                <a:ea typeface="+mn-ea"/>
              </a:rPr>
              <a:t>2.5m</a:t>
            </a:r>
            <a:r>
              <a:rPr lang="zh-CN" altLang="en-US" sz="2000" dirty="0">
                <a:latin typeface="+mn-ea"/>
                <a:ea typeface="+mn-ea"/>
              </a:rPr>
              <a:t>的吊篮</a:t>
            </a:r>
            <a:r>
              <a:rPr lang="zh-CN" altLang="en-US" sz="2000" dirty="0" smtClean="0">
                <a:latin typeface="+mn-ea"/>
                <a:ea typeface="+mn-ea"/>
              </a:rPr>
              <a:t>平台。</a:t>
            </a:r>
            <a:endParaRPr lang="en-US" altLang="zh-CN" sz="2000" dirty="0" smtClean="0">
              <a:latin typeface="+mn-ea"/>
              <a:ea typeface="+mn-ea"/>
            </a:endParaRPr>
          </a:p>
          <a:p>
            <a:pPr defTabSz="576580">
              <a:lnSpc>
                <a:spcPct val="200000"/>
              </a:lnSpc>
            </a:pPr>
            <a:r>
              <a:rPr lang="en-US" altLang="zh-CN" sz="2000" dirty="0">
                <a:latin typeface="+mn-ea"/>
                <a:ea typeface="+mn-ea"/>
              </a:rPr>
              <a:t> </a:t>
            </a:r>
            <a:r>
              <a:rPr lang="en-US" altLang="zh-CN" sz="2000" dirty="0" smtClean="0">
                <a:latin typeface="+mn-ea"/>
                <a:ea typeface="+mn-ea"/>
              </a:rPr>
              <a:t>      </a:t>
            </a:r>
            <a:r>
              <a:rPr lang="zh-CN" altLang="en-US" sz="2000" dirty="0" smtClean="0">
                <a:latin typeface="+mn-ea"/>
                <a:ea typeface="+mn-ea"/>
              </a:rPr>
              <a:t>（</a:t>
            </a:r>
            <a:r>
              <a:rPr lang="en-US" altLang="zh-CN" sz="2000" dirty="0" smtClean="0">
                <a:latin typeface="+mn-ea"/>
              </a:rPr>
              <a:t> </a:t>
            </a:r>
            <a:r>
              <a:rPr lang="en-US" altLang="zh-CN" sz="2000" dirty="0">
                <a:latin typeface="+mn-ea"/>
                <a:ea typeface="+mn-ea"/>
              </a:rPr>
              <a:t>JGJ202-2010</a:t>
            </a:r>
            <a:r>
              <a:rPr lang="zh-CN" altLang="en-US" sz="2000" dirty="0">
                <a:latin typeface="+mn-ea"/>
                <a:ea typeface="+mn-ea"/>
              </a:rPr>
              <a:t>建筑施工工具式脚手架安全技术规范）</a:t>
            </a:r>
          </a:p>
        </p:txBody>
      </p:sp>
      <p:sp>
        <p:nvSpPr>
          <p:cNvPr id="23" name="TextBox 22"/>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平台的选择</a:t>
            </a:r>
            <a:endParaRPr lang="zh-CN" altLang="en-US" sz="2400" b="1"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pic>
        <p:nvPicPr>
          <p:cNvPr id="14" name="图片 13" descr="提升机.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988" y="3033289"/>
            <a:ext cx="4071966" cy="3286148"/>
          </a:xfrm>
          <a:prstGeom prst="rect">
            <a:avLst/>
          </a:prstGeom>
        </p:spPr>
      </p:pic>
      <p:grpSp>
        <p:nvGrpSpPr>
          <p:cNvPr id="12" name="组合 11"/>
          <p:cNvGrpSpPr/>
          <p:nvPr/>
        </p:nvGrpSpPr>
        <p:grpSpPr>
          <a:xfrm>
            <a:off x="6285759" y="2482446"/>
            <a:ext cx="5214942" cy="3863532"/>
            <a:chOff x="5205239" y="1378735"/>
            <a:chExt cx="5214942" cy="3863532"/>
          </a:xfrm>
        </p:grpSpPr>
        <p:pic>
          <p:nvPicPr>
            <p:cNvPr id="23" name="Picture 4" descr="8-4"/>
            <p:cNvPicPr>
              <a:picLocks noChangeAspect="1" noChangeArrowheads="1"/>
            </p:cNvPicPr>
            <p:nvPr/>
          </p:nvPicPr>
          <p:blipFill>
            <a:blip r:embed="rId3" cstate="print">
              <a:extLst>
                <a:ext uri="{28A0092B-C50C-407E-A947-70E740481C1C}">
                  <a14:useLocalDpi xmlns:a14="http://schemas.microsoft.com/office/drawing/2010/main" val="0"/>
                </a:ext>
              </a:extLst>
            </a:blip>
            <a:srcRect b="41179"/>
            <a:stretch>
              <a:fillRect/>
            </a:stretch>
          </p:blipFill>
          <p:spPr>
            <a:xfrm>
              <a:off x="5997327" y="1378735"/>
              <a:ext cx="3410233" cy="3217202"/>
            </a:xfrm>
            <a:prstGeom prst="rect">
              <a:avLst/>
            </a:prstGeom>
          </p:spPr>
        </p:pic>
        <p:sp>
          <p:nvSpPr>
            <p:cNvPr id="24" name="Rectangle 5"/>
            <p:cNvSpPr>
              <a:spLocks noChangeArrowheads="1"/>
            </p:cNvSpPr>
            <p:nvPr/>
          </p:nvSpPr>
          <p:spPr bwMode="auto">
            <a:xfrm>
              <a:off x="5205239" y="4657492"/>
              <a:ext cx="5214942" cy="584775"/>
            </a:xfrm>
            <a:prstGeom prst="rect">
              <a:avLst/>
            </a:prstGeom>
            <a:noFill/>
            <a:ln w="12700" cap="sq">
              <a:noFill/>
              <a:miter lim="800000"/>
            </a:ln>
          </p:spPr>
          <p:txBody>
            <a:bodyPr wrap="square" anchor="ctr">
              <a:spAutoFit/>
            </a:bodyPr>
            <a:lstStyle/>
            <a:p>
              <a:pPr algn="ctr"/>
              <a:r>
                <a:rPr lang="en-US" altLang="zh-CN" sz="1600" dirty="0">
                  <a:latin typeface="华文宋体" panose="02010600040101010101" pitchFamily="2" charset="-122"/>
                  <a:ea typeface="华文宋体" panose="02010600040101010101" pitchFamily="2" charset="-122"/>
                </a:rPr>
                <a:t>1</a:t>
              </a:r>
              <a:r>
                <a:rPr lang="zh-CN" altLang="en-US" sz="1600" dirty="0">
                  <a:latin typeface="华文宋体" panose="02010600040101010101" pitchFamily="2" charset="-122"/>
                  <a:ea typeface="华文宋体" panose="02010600040101010101" pitchFamily="2" charset="-122"/>
                </a:rPr>
                <a:t>、电气</a:t>
              </a:r>
              <a:r>
                <a:rPr lang="zh-CN" altLang="en-US" sz="1600" dirty="0" smtClean="0">
                  <a:latin typeface="华文宋体" panose="02010600040101010101" pitchFamily="2" charset="-122"/>
                  <a:ea typeface="华文宋体" panose="02010600040101010101" pitchFamily="2" charset="-122"/>
                </a:rPr>
                <a:t>盒    </a:t>
              </a:r>
              <a:r>
                <a:rPr lang="en-US" altLang="zh-CN" sz="1600" dirty="0" smtClean="0">
                  <a:latin typeface="华文宋体" panose="02010600040101010101" pitchFamily="2" charset="-122"/>
                  <a:ea typeface="华文宋体" panose="02010600040101010101" pitchFamily="2" charset="-122"/>
                </a:rPr>
                <a:t>2</a:t>
              </a:r>
              <a:r>
                <a:rPr lang="zh-CN" altLang="en-US" sz="1600" dirty="0">
                  <a:latin typeface="华文宋体" panose="02010600040101010101" pitchFamily="2" charset="-122"/>
                  <a:ea typeface="华文宋体" panose="02010600040101010101" pitchFamily="2" charset="-122"/>
                </a:rPr>
                <a:t>、机体  </a:t>
              </a:r>
              <a:r>
                <a:rPr lang="zh-CN" altLang="en-US" sz="1600" dirty="0" smtClean="0">
                  <a:latin typeface="华文宋体" panose="02010600040101010101" pitchFamily="2" charset="-122"/>
                  <a:ea typeface="华文宋体" panose="02010600040101010101" pitchFamily="2" charset="-122"/>
                </a:rPr>
                <a:t>    </a:t>
              </a:r>
              <a:r>
                <a:rPr lang="en-US" altLang="zh-CN" sz="1600" dirty="0" smtClean="0">
                  <a:latin typeface="华文宋体" panose="02010600040101010101" pitchFamily="2" charset="-122"/>
                  <a:ea typeface="华文宋体" panose="02010600040101010101" pitchFamily="2" charset="-122"/>
                </a:rPr>
                <a:t>3</a:t>
              </a:r>
              <a:r>
                <a:rPr lang="zh-CN" altLang="en-US" sz="1600" dirty="0">
                  <a:latin typeface="华文宋体" panose="02010600040101010101" pitchFamily="2" charset="-122"/>
                  <a:ea typeface="华文宋体" panose="02010600040101010101" pitchFamily="2" charset="-122"/>
                </a:rPr>
                <a:t>、电动机电缆  </a:t>
              </a:r>
              <a:r>
                <a:rPr lang="en-US" altLang="zh-CN" sz="1600" dirty="0" smtClean="0">
                  <a:latin typeface="华文宋体" panose="02010600040101010101" pitchFamily="2" charset="-122"/>
                  <a:ea typeface="华文宋体" panose="02010600040101010101" pitchFamily="2" charset="-122"/>
                </a:rPr>
                <a:t>4</a:t>
              </a:r>
              <a:r>
                <a:rPr lang="zh-CN" altLang="en-US" sz="1600" dirty="0">
                  <a:latin typeface="华文宋体" panose="02010600040101010101" pitchFamily="2" charset="-122"/>
                  <a:ea typeface="华文宋体" panose="02010600040101010101" pitchFamily="2" charset="-122"/>
                </a:rPr>
                <a:t>、控制电缆 </a:t>
              </a:r>
              <a:r>
                <a:rPr lang="zh-CN" altLang="en-US" sz="1600" dirty="0" smtClean="0">
                  <a:latin typeface="华文宋体" panose="02010600040101010101" pitchFamily="2" charset="-122"/>
                  <a:ea typeface="华文宋体" panose="02010600040101010101" pitchFamily="2" charset="-122"/>
                </a:rPr>
                <a:t> </a:t>
              </a:r>
              <a:endParaRPr lang="en-US" altLang="zh-CN" sz="1600" dirty="0" smtClean="0">
                <a:latin typeface="华文宋体" panose="02010600040101010101" pitchFamily="2" charset="-122"/>
                <a:ea typeface="华文宋体" panose="02010600040101010101" pitchFamily="2" charset="-122"/>
              </a:endParaRPr>
            </a:p>
            <a:p>
              <a:pPr algn="ctr"/>
              <a:r>
                <a:rPr lang="en-US" altLang="zh-CN" sz="1600" dirty="0" smtClean="0">
                  <a:latin typeface="华文宋体" panose="02010600040101010101" pitchFamily="2" charset="-122"/>
                  <a:ea typeface="华文宋体" panose="02010600040101010101" pitchFamily="2" charset="-122"/>
                </a:rPr>
                <a:t>5</a:t>
              </a:r>
              <a:r>
                <a:rPr lang="zh-CN" altLang="en-US" sz="1600" dirty="0">
                  <a:latin typeface="华文宋体" panose="02010600040101010101" pitchFamily="2" charset="-122"/>
                  <a:ea typeface="华文宋体" panose="02010600040101010101" pitchFamily="2" charset="-122"/>
                </a:rPr>
                <a:t>、手轮 </a:t>
              </a:r>
              <a:r>
                <a:rPr lang="zh-CN" altLang="en-US" sz="1600" dirty="0" smtClean="0">
                  <a:latin typeface="华文宋体" panose="02010600040101010101" pitchFamily="2" charset="-122"/>
                  <a:ea typeface="华文宋体" panose="02010600040101010101" pitchFamily="2" charset="-122"/>
                </a:rPr>
                <a:t>       </a:t>
              </a:r>
              <a:r>
                <a:rPr lang="en-US" altLang="zh-CN" sz="1600" dirty="0" smtClean="0">
                  <a:latin typeface="华文宋体" panose="02010600040101010101" pitchFamily="2" charset="-122"/>
                  <a:ea typeface="华文宋体" panose="02010600040101010101" pitchFamily="2" charset="-122"/>
                </a:rPr>
                <a:t>6</a:t>
              </a:r>
              <a:r>
                <a:rPr lang="zh-CN" altLang="en-US" sz="1600" dirty="0">
                  <a:latin typeface="华文宋体" panose="02010600040101010101" pitchFamily="2" charset="-122"/>
                  <a:ea typeface="华文宋体" panose="02010600040101010101" pitchFamily="2" charset="-122"/>
                </a:rPr>
                <a:t>、滑降手柄 </a:t>
              </a:r>
              <a:r>
                <a:rPr lang="zh-CN" altLang="en-US" sz="1600" dirty="0" smtClean="0">
                  <a:latin typeface="华文宋体" panose="02010600040101010101" pitchFamily="2" charset="-122"/>
                  <a:ea typeface="华文宋体" panose="02010600040101010101" pitchFamily="2" charset="-122"/>
                </a:rPr>
                <a:t>     </a:t>
              </a:r>
              <a:r>
                <a:rPr lang="en-US" altLang="zh-CN" sz="1600" dirty="0" smtClean="0">
                  <a:latin typeface="华文宋体" panose="02010600040101010101" pitchFamily="2" charset="-122"/>
                  <a:ea typeface="华文宋体" panose="02010600040101010101" pitchFamily="2" charset="-122"/>
                </a:rPr>
                <a:t>7</a:t>
              </a:r>
              <a:r>
                <a:rPr lang="zh-CN" altLang="en-US" sz="1600" dirty="0" smtClean="0">
                  <a:latin typeface="华文宋体" panose="02010600040101010101" pitchFamily="2" charset="-122"/>
                  <a:ea typeface="华文宋体" panose="02010600040101010101" pitchFamily="2" charset="-122"/>
                </a:rPr>
                <a:t>、</a:t>
              </a:r>
              <a:r>
                <a:rPr lang="zh-CN" altLang="en-US" sz="1600" dirty="0">
                  <a:latin typeface="华文宋体" panose="02010600040101010101" pitchFamily="2" charset="-122"/>
                  <a:ea typeface="华文宋体" panose="02010600040101010101" pitchFamily="2" charset="-122"/>
                </a:rPr>
                <a:t>电动机</a:t>
              </a:r>
            </a:p>
          </p:txBody>
        </p:sp>
      </p:grpSp>
      <p:sp>
        <p:nvSpPr>
          <p:cNvPr id="27" name="TextBox 26"/>
          <p:cNvSpPr txBox="1"/>
          <p:nvPr/>
        </p:nvSpPr>
        <p:spPr>
          <a:xfrm>
            <a:off x="1161926" y="1528093"/>
            <a:ext cx="10045643" cy="1338828"/>
          </a:xfrm>
          <a:prstGeom prst="rect">
            <a:avLst/>
          </a:prstGeom>
          <a:noFill/>
        </p:spPr>
        <p:txBody>
          <a:bodyPr wrap="square" rtlCol="0">
            <a:spAutoFit/>
          </a:bodyPr>
          <a:lstStyle/>
          <a:p>
            <a:pPr>
              <a:lnSpc>
                <a:spcPct val="150000"/>
              </a:lnSpc>
            </a:pPr>
            <a:r>
              <a:rPr lang="zh-CN" altLang="en-US" dirty="0" smtClean="0">
                <a:latin typeface="+mj-ea"/>
                <a:ea typeface="+mj-ea"/>
              </a:rPr>
              <a:t>吊篮的起升机构一般由驱动绳轮、钢丝绳、滑轮或导向轮和安全部件组成。</a:t>
            </a:r>
            <a:endParaRPr lang="en-US" altLang="zh-CN" dirty="0" smtClean="0">
              <a:latin typeface="+mj-ea"/>
              <a:ea typeface="+mj-ea"/>
            </a:endParaRPr>
          </a:p>
          <a:p>
            <a:pPr>
              <a:lnSpc>
                <a:spcPct val="150000"/>
              </a:lnSpc>
            </a:pPr>
            <a:r>
              <a:rPr lang="zh-CN" altLang="en-US" dirty="0" smtClean="0">
                <a:latin typeface="+mj-ea"/>
                <a:ea typeface="+mj-ea"/>
              </a:rPr>
              <a:t>       提升</a:t>
            </a:r>
            <a:r>
              <a:rPr lang="zh-CN" altLang="en-US" dirty="0">
                <a:latin typeface="+mj-ea"/>
                <a:ea typeface="+mj-ea"/>
              </a:rPr>
              <a:t>机是驱动悬吊平台上、下运行的动力装置，由机体和三相异步电磁制动电动机两部分组成，它是吊篮的工作心脏</a:t>
            </a:r>
            <a:r>
              <a:rPr lang="zh-CN" altLang="en-US" dirty="0" smtClean="0">
                <a:latin typeface="+mj-ea"/>
                <a:ea typeface="+mj-ea"/>
              </a:rPr>
              <a:t>。</a:t>
            </a:r>
            <a:endParaRPr lang="zh-CN" altLang="en-US" dirty="0">
              <a:latin typeface="+mj-ea"/>
              <a:ea typeface="+mj-ea"/>
            </a:endParaRPr>
          </a:p>
        </p:txBody>
      </p:sp>
      <p:grpSp>
        <p:nvGrpSpPr>
          <p:cNvPr id="28" name="组合 27"/>
          <p:cNvGrpSpPr/>
          <p:nvPr/>
        </p:nvGrpSpPr>
        <p:grpSpPr>
          <a:xfrm>
            <a:off x="6427" y="6700023"/>
            <a:ext cx="12858750" cy="428775"/>
            <a:chOff x="0" y="6233836"/>
            <a:chExt cx="12192000" cy="428775"/>
          </a:xfrm>
        </p:grpSpPr>
        <p:sp>
          <p:nvSpPr>
            <p:cNvPr id="29" name="矩形 28"/>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30" name="平行四边形 29"/>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31" name="平行四边形 30"/>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32" name="平行四边形 31"/>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sp>
        <p:nvSpPr>
          <p:cNvPr id="40" name="TextBox 39"/>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起升机构</a:t>
            </a:r>
            <a:endParaRPr lang="zh-CN" altLang="en-US" sz="2400" b="1" dirty="0">
              <a:latin typeface="+mn-ea"/>
              <a:ea typeface="+mn-ea"/>
            </a:endParaRPr>
          </a:p>
        </p:txBody>
      </p:sp>
      <p:grpSp>
        <p:nvGrpSpPr>
          <p:cNvPr id="41" name="组合 40"/>
          <p:cNvGrpSpPr/>
          <p:nvPr/>
        </p:nvGrpSpPr>
        <p:grpSpPr>
          <a:xfrm>
            <a:off x="6427" y="97067"/>
            <a:ext cx="12865177" cy="369332"/>
            <a:chOff x="0" y="87933"/>
            <a:chExt cx="12859116" cy="369332"/>
          </a:xfrm>
        </p:grpSpPr>
        <p:grpSp>
          <p:nvGrpSpPr>
            <p:cNvPr id="42" name="组合 41"/>
            <p:cNvGrpSpPr/>
            <p:nvPr/>
          </p:nvGrpSpPr>
          <p:grpSpPr>
            <a:xfrm>
              <a:off x="1" y="87933"/>
              <a:ext cx="2180790" cy="369332"/>
              <a:chOff x="1" y="378896"/>
              <a:chExt cx="2180790" cy="405074"/>
            </a:xfrm>
          </p:grpSpPr>
          <p:sp>
            <p:nvSpPr>
              <p:cNvPr id="44"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5" name="组合 44"/>
              <p:cNvGrpSpPr/>
              <p:nvPr/>
            </p:nvGrpSpPr>
            <p:grpSpPr>
              <a:xfrm>
                <a:off x="1" y="425063"/>
                <a:ext cx="529962" cy="335613"/>
                <a:chOff x="1" y="363398"/>
                <a:chExt cx="529962" cy="335613"/>
              </a:xfrm>
            </p:grpSpPr>
            <p:sp>
              <p:nvSpPr>
                <p:cNvPr id="46" name="矩形 45"/>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7" name="矩形 46"/>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43" name="直接连接符 4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00782" y="1854654"/>
            <a:ext cx="6552729" cy="1338828"/>
          </a:xfrm>
          <a:prstGeom prst="rect">
            <a:avLst/>
          </a:prstGeom>
        </p:spPr>
        <p:txBody>
          <a:bodyPr wrap="square">
            <a:spAutoFit/>
          </a:bodyPr>
          <a:lstStyle/>
          <a:p>
            <a:pPr>
              <a:lnSpc>
                <a:spcPct val="150000"/>
              </a:lnSpc>
            </a:pPr>
            <a:r>
              <a:rPr lang="zh-CN" altLang="en-US" dirty="0" smtClean="0">
                <a:latin typeface="+mn-ea"/>
                <a:ea typeface="+mn-ea"/>
              </a:rPr>
              <a:t>       电动爬升</a:t>
            </a:r>
            <a:r>
              <a:rPr lang="zh-CN" altLang="en-US" dirty="0">
                <a:latin typeface="+mn-ea"/>
                <a:ea typeface="+mn-ea"/>
              </a:rPr>
              <a:t>式提升机都可以采用轴向或径向夹绳产生足够的 摩擦力，使钢丝绳牢靠地贴在绳轮上运动，满足对 提升力的要求，使提升机实现稳定的升降</a:t>
            </a:r>
            <a:r>
              <a:rPr lang="zh-CN" altLang="en-US" dirty="0" smtClean="0">
                <a:latin typeface="+mn-ea"/>
                <a:ea typeface="+mn-ea"/>
              </a:rPr>
              <a:t>动作。</a:t>
            </a:r>
            <a:endParaRPr lang="zh-CN" altLang="en-US" dirty="0">
              <a:latin typeface="+mn-ea"/>
              <a:ea typeface="+mn-ea"/>
            </a:endParaRPr>
          </a:p>
        </p:txBody>
      </p:sp>
      <p:sp>
        <p:nvSpPr>
          <p:cNvPr id="4" name="矩形 3"/>
          <p:cNvSpPr/>
          <p:nvPr/>
        </p:nvSpPr>
        <p:spPr>
          <a:xfrm>
            <a:off x="1100783" y="3584552"/>
            <a:ext cx="6552728" cy="1338828"/>
          </a:xfrm>
          <a:prstGeom prst="rect">
            <a:avLst/>
          </a:prstGeom>
        </p:spPr>
        <p:txBody>
          <a:bodyPr wrap="square">
            <a:spAutoFit/>
          </a:bodyPr>
          <a:lstStyle/>
          <a:p>
            <a:pPr>
              <a:lnSpc>
                <a:spcPct val="150000"/>
              </a:lnSpc>
            </a:pPr>
            <a:r>
              <a:rPr lang="zh-CN" altLang="en-US" dirty="0" smtClean="0">
                <a:latin typeface="+mn-ea"/>
                <a:ea typeface="+mn-ea"/>
              </a:rPr>
              <a:t>       爬升</a:t>
            </a:r>
            <a:r>
              <a:rPr lang="zh-CN" altLang="en-US" dirty="0">
                <a:latin typeface="+mn-ea"/>
                <a:ea typeface="+mn-ea"/>
              </a:rPr>
              <a:t>式电动电动</a:t>
            </a:r>
            <a:r>
              <a:rPr lang="zh-CN" altLang="en-US" dirty="0" smtClean="0">
                <a:latin typeface="+mn-ea"/>
                <a:ea typeface="+mn-ea"/>
              </a:rPr>
              <a:t>吊篮在工作时是不进行收</a:t>
            </a:r>
            <a:r>
              <a:rPr lang="zh-CN" altLang="en-US" dirty="0">
                <a:latin typeface="+mn-ea"/>
                <a:ea typeface="+mn-ea"/>
              </a:rPr>
              <a:t>卷或释放钢丝绳，它是靠绳轮与</a:t>
            </a:r>
            <a:r>
              <a:rPr lang="zh-CN" altLang="en-US" dirty="0" smtClean="0">
                <a:latin typeface="+mn-ea"/>
                <a:ea typeface="+mn-ea"/>
              </a:rPr>
              <a:t>钢丝绳之间</a:t>
            </a:r>
            <a:r>
              <a:rPr lang="zh-CN" altLang="en-US" dirty="0">
                <a:latin typeface="+mn-ea"/>
                <a:ea typeface="+mn-ea"/>
              </a:rPr>
              <a:t>产生的摩擦力，作为带动吊篮平台升降的动力。</a:t>
            </a:r>
          </a:p>
        </p:txBody>
      </p:sp>
      <p:grpSp>
        <p:nvGrpSpPr>
          <p:cNvPr id="6" name="组合 5"/>
          <p:cNvGrpSpPr/>
          <p:nvPr/>
        </p:nvGrpSpPr>
        <p:grpSpPr>
          <a:xfrm>
            <a:off x="6427" y="6700023"/>
            <a:ext cx="12858750" cy="428775"/>
            <a:chOff x="0" y="6233836"/>
            <a:chExt cx="12192000" cy="428775"/>
          </a:xfrm>
        </p:grpSpPr>
        <p:sp>
          <p:nvSpPr>
            <p:cNvPr id="7" name="矩形 6"/>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8" name="平行四边形 7"/>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1" name="组合 10"/>
          <p:cNvGrpSpPr/>
          <p:nvPr/>
        </p:nvGrpSpPr>
        <p:grpSpPr>
          <a:xfrm>
            <a:off x="6427" y="97067"/>
            <a:ext cx="12865177" cy="369332"/>
            <a:chOff x="0" y="87933"/>
            <a:chExt cx="12859116" cy="369332"/>
          </a:xfrm>
        </p:grpSpPr>
        <p:grpSp>
          <p:nvGrpSpPr>
            <p:cNvPr id="12" name="组合 11"/>
            <p:cNvGrpSpPr/>
            <p:nvPr/>
          </p:nvGrpSpPr>
          <p:grpSpPr>
            <a:xfrm>
              <a:off x="1" y="87933"/>
              <a:ext cx="2180790" cy="369332"/>
              <a:chOff x="1" y="378896"/>
              <a:chExt cx="2180790" cy="405074"/>
            </a:xfrm>
          </p:grpSpPr>
          <p:sp>
            <p:nvSpPr>
              <p:cNvPr id="14"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5" name="组合 14"/>
              <p:cNvGrpSpPr/>
              <p:nvPr/>
            </p:nvGrpSpPr>
            <p:grpSpPr>
              <a:xfrm>
                <a:off x="1" y="425063"/>
                <a:ext cx="529962" cy="335613"/>
                <a:chOff x="1" y="363398"/>
                <a:chExt cx="529962" cy="335613"/>
              </a:xfrm>
            </p:grpSpPr>
            <p:sp>
              <p:nvSpPr>
                <p:cNvPr id="16" name="矩形 15"/>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7" name="矩形 16"/>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8183455" y="1450951"/>
            <a:ext cx="3460234" cy="4613645"/>
            <a:chOff x="8183455" y="1450951"/>
            <a:chExt cx="3460234" cy="4613645"/>
          </a:xfrm>
        </p:grpSpPr>
        <p:pic>
          <p:nvPicPr>
            <p:cNvPr id="15362" name="Picture 2" descr="http://img007.hc360.cn/g7/M08/19/B9/wKhQslNdu_KEH6HCAAAAAC9GgF4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55" y="1450951"/>
              <a:ext cx="3460234" cy="4613645"/>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9669735" y="2608213"/>
              <a:ext cx="1152128" cy="2730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2" name="Picture 2" descr="https://timgsa.baidu.com/timg?image&amp;quality=80&amp;size=b9999_10000&amp;sec=1547718979532&amp;di=eaeada65200c4d440713abe3de31a471&amp;imgtype=0&amp;src=http%3A%2F%2Fimg10.cn.gcimg.net%2Fgcwvthird%2Fday_20160518%2Ff30a78aefc79f10f2e102e10ddd0d6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1797" y="2523431"/>
            <a:ext cx="3619128" cy="3619128"/>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1100783" y="1600101"/>
            <a:ext cx="10496687" cy="923330"/>
          </a:xfrm>
          <a:prstGeom prst="rect">
            <a:avLst/>
          </a:prstGeom>
        </p:spPr>
        <p:txBody>
          <a:bodyPr wrap="square">
            <a:spAutoFit/>
          </a:bodyPr>
          <a:lstStyle/>
          <a:p>
            <a:pPr defTabSz="576580" eaLnBrk="0" hangingPunct="0">
              <a:lnSpc>
                <a:spcPct val="150000"/>
              </a:lnSpc>
              <a:spcBef>
                <a:spcPct val="20000"/>
              </a:spcBef>
            </a:pPr>
            <a:r>
              <a:rPr lang="zh-CN" altLang="en-US" dirty="0" smtClean="0">
                <a:latin typeface="+mn-ea"/>
                <a:ea typeface="+mn-ea"/>
              </a:rPr>
              <a:t>       安全</a:t>
            </a:r>
            <a:r>
              <a:rPr lang="zh-CN" altLang="en-US" dirty="0">
                <a:latin typeface="+mn-ea"/>
                <a:ea typeface="+mn-ea"/>
              </a:rPr>
              <a:t>锁是一种独立的机械装置，当工作钢丝绳发生断裂或工作平台倾斜至限定值或快速下坠时，安全锁能自动锁住安全钢丝绳</a:t>
            </a:r>
            <a:r>
              <a:rPr lang="zh-CN" altLang="en-US" dirty="0" smtClean="0">
                <a:latin typeface="+mn-ea"/>
                <a:ea typeface="+mn-ea"/>
              </a:rPr>
              <a:t>。根据工作原理，主要分为离心式安全锁和摆臂式防倾斜安全锁</a:t>
            </a:r>
            <a:r>
              <a:rPr lang="zh-CN" altLang="en-US" dirty="0">
                <a:latin typeface="+mn-ea"/>
                <a:ea typeface="+mn-ea"/>
              </a:rPr>
              <a:t>。</a:t>
            </a:r>
            <a:endParaRPr lang="zh-CN" altLang="en-US" dirty="0" smtClean="0">
              <a:latin typeface="+mn-ea"/>
              <a:ea typeface="+mn-ea"/>
            </a:endParaRPr>
          </a:p>
        </p:txBody>
      </p:sp>
      <p:pic>
        <p:nvPicPr>
          <p:cNvPr id="24" name="Picture 4" descr="8-5"/>
          <p:cNvPicPr>
            <a:picLocks noChangeAspect="1" noChangeArrowheads="1"/>
          </p:cNvPicPr>
          <p:nvPr/>
        </p:nvPicPr>
        <p:blipFill>
          <a:blip r:embed="rId3" cstate="print">
            <a:extLst>
              <a:ext uri="{28A0092B-C50C-407E-A947-70E740481C1C}">
                <a14:useLocalDpi xmlns:a14="http://schemas.microsoft.com/office/drawing/2010/main" val="0"/>
              </a:ext>
            </a:extLst>
          </a:blip>
          <a:srcRect r="5035" b="22000"/>
          <a:stretch>
            <a:fillRect/>
          </a:stretch>
        </p:blipFill>
        <p:spPr>
          <a:xfrm>
            <a:off x="1460823" y="2896245"/>
            <a:ext cx="2172584" cy="2376264"/>
          </a:xfrm>
          <a:prstGeom prst="rect">
            <a:avLst/>
          </a:prstGeom>
        </p:spPr>
      </p:pic>
      <p:pic>
        <p:nvPicPr>
          <p:cNvPr id="25" name="Picture 5" descr="8-6"/>
          <p:cNvPicPr>
            <a:picLocks noChangeAspect="1" noChangeArrowheads="1"/>
          </p:cNvPicPr>
          <p:nvPr/>
        </p:nvPicPr>
        <p:blipFill>
          <a:blip r:embed="rId4" cstate="print">
            <a:extLst>
              <a:ext uri="{28A0092B-C50C-407E-A947-70E740481C1C}">
                <a14:useLocalDpi xmlns:a14="http://schemas.microsoft.com/office/drawing/2010/main" val="0"/>
              </a:ext>
            </a:extLst>
          </a:blip>
          <a:srcRect r="-1410" b="15938"/>
          <a:stretch>
            <a:fillRect/>
          </a:stretch>
        </p:blipFill>
        <p:spPr bwMode="auto">
          <a:xfrm>
            <a:off x="4329656" y="2896245"/>
            <a:ext cx="2327230" cy="2376264"/>
          </a:xfrm>
          <a:prstGeom prst="rect">
            <a:avLst/>
          </a:prstGeom>
          <a:noFill/>
          <a:ln w="9525">
            <a:noFill/>
            <a:miter lim="800000"/>
            <a:headEnd/>
            <a:tailEnd/>
          </a:ln>
        </p:spPr>
      </p:pic>
      <p:sp>
        <p:nvSpPr>
          <p:cNvPr id="26" name="Rectangle 7"/>
          <p:cNvSpPr>
            <a:spLocks noChangeArrowheads="1"/>
          </p:cNvSpPr>
          <p:nvPr/>
        </p:nvSpPr>
        <p:spPr bwMode="auto">
          <a:xfrm>
            <a:off x="4799096" y="5447074"/>
            <a:ext cx="1656184" cy="369332"/>
          </a:xfrm>
          <a:prstGeom prst="rect">
            <a:avLst/>
          </a:prstGeom>
          <a:noFill/>
          <a:ln w="12700" cap="sq">
            <a:noFill/>
            <a:miter lim="800000"/>
          </a:ln>
        </p:spPr>
        <p:txBody>
          <a:bodyPr wrap="square" anchor="ctr">
            <a:spAutoFit/>
          </a:bodyPr>
          <a:lstStyle/>
          <a:p>
            <a:pPr algn="ctr"/>
            <a:r>
              <a:rPr lang="zh-CN" altLang="en-US" b="1" dirty="0" smtClean="0">
                <a:latin typeface="宋体" panose="02010600030101010101" pitchFamily="2" charset="-122"/>
                <a:ea typeface="宋体" panose="02010600030101010101" pitchFamily="2" charset="-122"/>
              </a:rPr>
              <a:t>防</a:t>
            </a:r>
            <a:r>
              <a:rPr lang="zh-CN" altLang="en-US" b="1" dirty="0">
                <a:latin typeface="宋体" panose="02010600030101010101" pitchFamily="2" charset="-122"/>
                <a:ea typeface="宋体" panose="02010600030101010101" pitchFamily="2" charset="-122"/>
              </a:rPr>
              <a:t>倾斜安全</a:t>
            </a:r>
            <a:r>
              <a:rPr lang="zh-CN" altLang="en-US" b="1" dirty="0" smtClean="0">
                <a:latin typeface="宋体" panose="02010600030101010101" pitchFamily="2" charset="-122"/>
                <a:ea typeface="宋体" panose="02010600030101010101" pitchFamily="2" charset="-122"/>
              </a:rPr>
              <a:t>锁</a:t>
            </a:r>
            <a:endParaRPr lang="zh-CN" altLang="en-US" b="1" dirty="0">
              <a:latin typeface="宋体" panose="02010600030101010101" pitchFamily="2" charset="-122"/>
              <a:ea typeface="宋体" panose="02010600030101010101" pitchFamily="2" charset="-122"/>
            </a:endParaRPr>
          </a:p>
        </p:txBody>
      </p:sp>
      <p:sp>
        <p:nvSpPr>
          <p:cNvPr id="27" name="TextBox 26"/>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安全锁</a:t>
            </a:r>
            <a:endParaRPr lang="zh-CN" altLang="en-US" sz="2400" b="1" dirty="0">
              <a:latin typeface="+mn-ea"/>
              <a:ea typeface="+mn-ea"/>
            </a:endParaRPr>
          </a:p>
        </p:txBody>
      </p:sp>
      <p:sp>
        <p:nvSpPr>
          <p:cNvPr id="2" name="矩形 1"/>
          <p:cNvSpPr/>
          <p:nvPr/>
        </p:nvSpPr>
        <p:spPr>
          <a:xfrm>
            <a:off x="1453292" y="5480620"/>
            <a:ext cx="2278188" cy="369332"/>
          </a:xfrm>
          <a:prstGeom prst="rect">
            <a:avLst/>
          </a:prstGeom>
        </p:spPr>
        <p:txBody>
          <a:bodyPr wrap="none">
            <a:spAutoFit/>
          </a:bodyPr>
          <a:lstStyle/>
          <a:p>
            <a:r>
              <a:rPr lang="zh-CN" altLang="en-US" b="1" dirty="0">
                <a:latin typeface="宋体" panose="02010600030101010101" pitchFamily="2" charset="-122"/>
              </a:rPr>
              <a:t> 离心限速式安全锁 </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9" name="组合 18"/>
          <p:cNvGrpSpPr/>
          <p:nvPr/>
        </p:nvGrpSpPr>
        <p:grpSpPr>
          <a:xfrm>
            <a:off x="0" y="112986"/>
            <a:ext cx="12865177" cy="369332"/>
            <a:chOff x="0" y="87933"/>
            <a:chExt cx="12859116" cy="369332"/>
          </a:xfrm>
        </p:grpSpPr>
        <p:grpSp>
          <p:nvGrpSpPr>
            <p:cNvPr id="20" name="组合 19"/>
            <p:cNvGrpSpPr/>
            <p:nvPr/>
          </p:nvGrpSpPr>
          <p:grpSpPr>
            <a:xfrm>
              <a:off x="1" y="87933"/>
              <a:ext cx="2180790" cy="369332"/>
              <a:chOff x="1" y="378896"/>
              <a:chExt cx="2180790" cy="405074"/>
            </a:xfrm>
          </p:grpSpPr>
          <p:sp>
            <p:nvSpPr>
              <p:cNvPr id="22"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23" name="组合 22"/>
              <p:cNvGrpSpPr/>
              <p:nvPr/>
            </p:nvGrpSpPr>
            <p:grpSpPr>
              <a:xfrm>
                <a:off x="1" y="425063"/>
                <a:ext cx="529962" cy="335613"/>
                <a:chOff x="1" y="363398"/>
                <a:chExt cx="529962" cy="335613"/>
              </a:xfrm>
            </p:grpSpPr>
            <p:sp>
              <p:nvSpPr>
                <p:cNvPr id="24" name="矩形 23"/>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5" name="矩形 24"/>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21" name="直接连接符 20"/>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7" name="Picture 7" descr="cp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0129" y="1336551"/>
            <a:ext cx="1929722" cy="235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vvvv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0269" y="3766875"/>
            <a:ext cx="1929722" cy="245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p:cNvSpPr/>
          <p:nvPr/>
        </p:nvSpPr>
        <p:spPr>
          <a:xfrm>
            <a:off x="812751" y="873302"/>
            <a:ext cx="3818260" cy="3367397"/>
          </a:xfrm>
          <a:prstGeom prst="rect">
            <a:avLst/>
          </a:prstGeom>
        </p:spPr>
        <p:txBody>
          <a:bodyPr wrap="square">
            <a:spAutoFit/>
          </a:bodyPr>
          <a:lstStyle/>
          <a:p>
            <a:pPr defTabSz="576580" eaLnBrk="0" hangingPunct="0">
              <a:lnSpc>
                <a:spcPct val="150000"/>
              </a:lnSpc>
              <a:spcBef>
                <a:spcPct val="20000"/>
              </a:spcBef>
            </a:pPr>
            <a:r>
              <a:rPr lang="zh-CN" altLang="en-US" dirty="0" smtClean="0">
                <a:latin typeface="+mn-ea"/>
                <a:ea typeface="+mn-ea"/>
              </a:rPr>
              <a:t>       离心</a:t>
            </a:r>
            <a:r>
              <a:rPr lang="zh-CN" altLang="en-US" dirty="0">
                <a:latin typeface="+mn-ea"/>
                <a:ea typeface="+mn-ea"/>
              </a:rPr>
              <a:t>式安全锁具有绳速检测和离心触发机构，当吊篮的下降速度超过一定数值时飞块产生的离心力克服弹簧的约束力向外甩到一定程度时触动等待中的执行元件，带动锁绳机构动作，将锁块锁紧在安全钢丝绳上，使悬吊平台在</a:t>
            </a:r>
            <a:r>
              <a:rPr lang="en-US" altLang="zh-CN" dirty="0">
                <a:latin typeface="+mn-ea"/>
                <a:ea typeface="+mn-ea"/>
              </a:rPr>
              <a:t>200mm</a:t>
            </a:r>
            <a:r>
              <a:rPr lang="zh-CN" altLang="en-US" dirty="0">
                <a:latin typeface="+mn-ea"/>
                <a:ea typeface="+mn-ea"/>
              </a:rPr>
              <a:t>范围内停</a:t>
            </a:r>
            <a:r>
              <a:rPr lang="zh-CN" altLang="en-US" dirty="0" smtClean="0">
                <a:latin typeface="+mn-ea"/>
                <a:ea typeface="+mn-ea"/>
              </a:rPr>
              <a:t>住。</a:t>
            </a:r>
            <a:endParaRPr lang="zh-CN" altLang="en-US" dirty="0">
              <a:latin typeface="+mn-ea"/>
              <a:ea typeface="+mn-ea"/>
            </a:endParaRPr>
          </a:p>
        </p:txBody>
      </p:sp>
      <p:pic>
        <p:nvPicPr>
          <p:cNvPr id="235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603" y="4168179"/>
            <a:ext cx="3526556" cy="252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4066" y="3441477"/>
            <a:ext cx="243144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978898" y="873302"/>
            <a:ext cx="4693220" cy="2169825"/>
          </a:xfrm>
          <a:prstGeom prst="rect">
            <a:avLst/>
          </a:prstGeom>
        </p:spPr>
        <p:txBody>
          <a:bodyPr wrap="square">
            <a:spAutoFit/>
          </a:bodyPr>
          <a:lstStyle/>
          <a:p>
            <a:pPr defTabSz="576580" eaLnBrk="0" hangingPunct="0">
              <a:lnSpc>
                <a:spcPct val="150000"/>
              </a:lnSpc>
              <a:spcBef>
                <a:spcPct val="20000"/>
              </a:spcBef>
            </a:pPr>
            <a:r>
              <a:rPr lang="zh-CN" altLang="en-US" dirty="0" smtClean="0">
                <a:latin typeface="+mn-ea"/>
                <a:ea typeface="+mn-ea"/>
              </a:rPr>
              <a:t>       摆</a:t>
            </a:r>
            <a:r>
              <a:rPr lang="zh-CN" altLang="en-US" dirty="0">
                <a:latin typeface="+mn-ea"/>
                <a:ea typeface="+mn-ea"/>
              </a:rPr>
              <a:t>臂式防倾斜安全锁具有锁绳角度探测机构，当吊篮发生倾斜超过</a:t>
            </a:r>
            <a:r>
              <a:rPr lang="en-US" altLang="zh-CN" dirty="0">
                <a:solidFill>
                  <a:srgbClr val="4D4D4D"/>
                </a:solidFill>
                <a:effectLst>
                  <a:outerShdw blurRad="38100" dist="38100" dir="2700000" algn="tl">
                    <a:srgbClr val="C0C0C0"/>
                  </a:outerShdw>
                </a:effectLst>
                <a:latin typeface="+mn-ea"/>
                <a:ea typeface="+mn-ea"/>
              </a:rPr>
              <a:t>8°</a:t>
            </a:r>
            <a:r>
              <a:rPr lang="zh-CN" altLang="en-US" dirty="0">
                <a:solidFill>
                  <a:srgbClr val="4D4D4D"/>
                </a:solidFill>
                <a:effectLst>
                  <a:outerShdw blurRad="38100" dist="38100" dir="2700000" algn="tl">
                    <a:srgbClr val="C0C0C0"/>
                  </a:outerShdw>
                </a:effectLst>
                <a:latin typeface="+mn-ea"/>
                <a:ea typeface="+mn-ea"/>
              </a:rPr>
              <a:t>时</a:t>
            </a:r>
            <a:r>
              <a:rPr lang="zh-CN" altLang="en-US" dirty="0">
                <a:latin typeface="+mn-ea"/>
                <a:ea typeface="+mn-ea"/>
              </a:rPr>
              <a:t>或工作绳断裂、松弛时，其锁绳角度探测机构即发生角度位置变化，带动执行元件使锁绳机构动作，将吊篮锁住。</a:t>
            </a:r>
          </a:p>
        </p:txBody>
      </p:sp>
      <p:graphicFrame>
        <p:nvGraphicFramePr>
          <p:cNvPr id="3" name="对象 2"/>
          <p:cNvGraphicFramePr>
            <a:graphicFrameLocks noChangeAspect="1"/>
          </p:cNvGraphicFramePr>
          <p:nvPr/>
        </p:nvGraphicFramePr>
        <p:xfrm>
          <a:off x="7581503" y="2740992"/>
          <a:ext cx="2520950" cy="3705225"/>
        </p:xfrm>
        <a:graphic>
          <a:graphicData uri="http://schemas.openxmlformats.org/presentationml/2006/ole">
            <mc:AlternateContent xmlns:mc="http://schemas.openxmlformats.org/markup-compatibility/2006">
              <mc:Choice xmlns:v="urn:schemas-microsoft-com:vml" Requires="v">
                <p:oleObj spid="_x0000_s1028" r:id="rId7" imgW="3257550" imgH="3705225" progId="StaticDib">
                  <p:embed/>
                </p:oleObj>
              </mc:Choice>
              <mc:Fallback>
                <p:oleObj r:id="rId7" imgW="3257550" imgH="3705225" progId="StaticDib">
                  <p:embed/>
                  <p:pic>
                    <p:nvPicPr>
                      <p:cNvPr id="0" name="图片 1024"/>
                      <p:cNvPicPr>
                        <a:picLocks noChangeAspect="1"/>
                      </p:cNvPicPr>
                      <p:nvPr/>
                    </p:nvPicPr>
                    <p:blipFill>
                      <a:blip r:embed="rId8">
                        <a:lum contrast="12000"/>
                      </a:blip>
                      <a:stretch>
                        <a:fillRect/>
                      </a:stretch>
                    </p:blipFill>
                    <p:spPr>
                      <a:xfrm>
                        <a:off x="7581503" y="2740992"/>
                        <a:ext cx="2520950" cy="3705225"/>
                      </a:xfrm>
                      <a:prstGeom prst="rect">
                        <a:avLst/>
                      </a:prstGeom>
                      <a:noFill/>
                      <a:ln w="9525">
                        <a:noFill/>
                      </a:ln>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3" name="Picture 10" descr="悬挂机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293471" y="1724343"/>
            <a:ext cx="4736048" cy="3901838"/>
          </a:xfrm>
          <a:prstGeom prst="rect">
            <a:avLst/>
          </a:prstGeom>
          <a:noFill/>
        </p:spPr>
      </p:pic>
      <p:sp>
        <p:nvSpPr>
          <p:cNvPr id="3" name="矩形 2"/>
          <p:cNvSpPr/>
          <p:nvPr/>
        </p:nvSpPr>
        <p:spPr>
          <a:xfrm>
            <a:off x="1100783" y="1744117"/>
            <a:ext cx="5976664" cy="3471720"/>
          </a:xfrm>
          <a:prstGeom prst="rect">
            <a:avLst/>
          </a:prstGeom>
        </p:spPr>
        <p:txBody>
          <a:bodyPr wrap="square">
            <a:spAutoFit/>
          </a:bodyPr>
          <a:lstStyle/>
          <a:p>
            <a:pPr defTabSz="576580" eaLnBrk="0" hangingPunct="0">
              <a:lnSpc>
                <a:spcPct val="200000"/>
              </a:lnSpc>
              <a:spcBef>
                <a:spcPct val="20000"/>
              </a:spcBef>
            </a:pPr>
            <a:r>
              <a:rPr lang="zh-CN" altLang="en-US" dirty="0" smtClean="0">
                <a:latin typeface="+mn-ea"/>
                <a:ea typeface="+mn-ea"/>
              </a:rPr>
              <a:t>       悬挂</a:t>
            </a:r>
            <a:r>
              <a:rPr lang="zh-CN" altLang="en-US" dirty="0">
                <a:latin typeface="+mn-ea"/>
                <a:ea typeface="+mn-ea"/>
              </a:rPr>
              <a:t>机构是架设于建筑物作业面的顶部支撑处，通过钢丝绳来承受工作平台、额定载荷等重量的钢结构架。悬挂机构施加于建筑物或构筑物支撑处上的作用力应符合建筑结构的承载要求。</a:t>
            </a:r>
          </a:p>
          <a:p>
            <a:pPr defTabSz="576580" eaLnBrk="0" hangingPunct="0">
              <a:lnSpc>
                <a:spcPct val="200000"/>
              </a:lnSpc>
              <a:spcBef>
                <a:spcPct val="20000"/>
              </a:spcBef>
            </a:pPr>
            <a:r>
              <a:rPr lang="zh-CN" altLang="en-US" dirty="0" smtClean="0">
                <a:latin typeface="+mn-ea"/>
                <a:ea typeface="+mn-ea"/>
              </a:rPr>
              <a:t>       悬挂</a:t>
            </a:r>
            <a:r>
              <a:rPr lang="zh-CN" altLang="en-US" dirty="0">
                <a:latin typeface="+mn-ea"/>
                <a:ea typeface="+mn-ea"/>
              </a:rPr>
              <a:t>机构的前、后梁插在中梁内，可通过调节插杆的高度来调节前后梁的高度，调节高度为</a:t>
            </a:r>
            <a:r>
              <a:rPr lang="en-US" altLang="zh-CN" dirty="0">
                <a:latin typeface="+mn-ea"/>
                <a:ea typeface="+mn-ea"/>
              </a:rPr>
              <a:t>1.15m~1.75m</a:t>
            </a:r>
            <a:r>
              <a:rPr lang="zh-CN" altLang="en-US" dirty="0">
                <a:latin typeface="+mn-ea"/>
                <a:ea typeface="+mn-ea"/>
              </a:rPr>
              <a:t>。</a:t>
            </a:r>
          </a:p>
        </p:txBody>
      </p:sp>
      <p:sp>
        <p:nvSpPr>
          <p:cNvPr id="24" name="TextBox 23"/>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悬挂机构</a:t>
            </a:r>
            <a:endParaRPr lang="zh-CN" altLang="en-US" sz="2400" b="1"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78" t="2931" r="-1248" b="1587"/>
          <a:stretch>
            <a:fillRect/>
          </a:stretch>
        </p:blipFill>
        <p:spPr bwMode="auto">
          <a:xfrm>
            <a:off x="1676847" y="952029"/>
            <a:ext cx="10477424" cy="3888432"/>
          </a:xfrm>
          <a:prstGeom prst="rect">
            <a:avLst/>
          </a:prstGeom>
          <a:noFill/>
          <a:ln w="9525">
            <a:noFill/>
            <a:miter lim="800000"/>
            <a:headEnd/>
            <a:tailEnd/>
          </a:ln>
        </p:spPr>
      </p:pic>
      <p:sp>
        <p:nvSpPr>
          <p:cNvPr id="22" name="Rectangle 7"/>
          <p:cNvSpPr>
            <a:spLocks noChangeArrowheads="1"/>
          </p:cNvSpPr>
          <p:nvPr/>
        </p:nvSpPr>
        <p:spPr bwMode="auto">
          <a:xfrm>
            <a:off x="1973245" y="5344517"/>
            <a:ext cx="8918685" cy="673724"/>
          </a:xfrm>
          <a:prstGeom prst="rect">
            <a:avLst/>
          </a:prstGeom>
          <a:noFill/>
          <a:ln w="12700" cap="sq">
            <a:noFill/>
            <a:miter lim="800000"/>
          </a:ln>
        </p:spPr>
        <p:txBody>
          <a:bodyPr wrap="square" lIns="57607" tIns="28804" rIns="57607" bIns="28804" anchor="ctr">
            <a:spAutoFit/>
          </a:bodyPr>
          <a:lstStyle/>
          <a:p>
            <a:pPr algn="ctr" defTabSz="576580"/>
            <a:r>
              <a:rPr lang="en-US" altLang="zh-CN" sz="2000" dirty="0">
                <a:latin typeface="+mn-ea"/>
                <a:ea typeface="+mn-ea"/>
              </a:rPr>
              <a:t>1</a:t>
            </a:r>
            <a:r>
              <a:rPr lang="zh-CN" altLang="en-US" sz="2000" dirty="0">
                <a:latin typeface="+mn-ea"/>
                <a:ea typeface="+mn-ea"/>
              </a:rPr>
              <a:t>、前梁    </a:t>
            </a:r>
            <a:r>
              <a:rPr lang="en-US" altLang="zh-CN" sz="2000" dirty="0">
                <a:latin typeface="+mn-ea"/>
                <a:ea typeface="+mn-ea"/>
              </a:rPr>
              <a:t>2</a:t>
            </a:r>
            <a:r>
              <a:rPr lang="zh-CN" altLang="en-US" sz="2000" dirty="0">
                <a:latin typeface="+mn-ea"/>
                <a:ea typeface="+mn-ea"/>
              </a:rPr>
              <a:t>、前支架  </a:t>
            </a:r>
            <a:r>
              <a:rPr lang="en-US" altLang="zh-CN" sz="2000" dirty="0">
                <a:latin typeface="+mn-ea"/>
                <a:ea typeface="+mn-ea"/>
              </a:rPr>
              <a:t>3</a:t>
            </a:r>
            <a:r>
              <a:rPr lang="zh-CN" altLang="en-US" sz="2000" dirty="0">
                <a:latin typeface="+mn-ea"/>
                <a:ea typeface="+mn-ea"/>
              </a:rPr>
              <a:t>、插杆     </a:t>
            </a:r>
            <a:r>
              <a:rPr lang="en-US" altLang="zh-CN" sz="2000" dirty="0">
                <a:latin typeface="+mn-ea"/>
                <a:ea typeface="+mn-ea"/>
              </a:rPr>
              <a:t>4</a:t>
            </a:r>
            <a:r>
              <a:rPr lang="zh-CN" altLang="en-US" sz="2000" dirty="0">
                <a:latin typeface="+mn-ea"/>
                <a:ea typeface="+mn-ea"/>
              </a:rPr>
              <a:t>、中梁    </a:t>
            </a:r>
            <a:r>
              <a:rPr lang="en-US" altLang="zh-CN" sz="2000" dirty="0">
                <a:latin typeface="+mn-ea"/>
                <a:ea typeface="+mn-ea"/>
              </a:rPr>
              <a:t>5</a:t>
            </a:r>
            <a:r>
              <a:rPr lang="zh-CN" altLang="en-US" sz="2000" dirty="0">
                <a:latin typeface="+mn-ea"/>
                <a:ea typeface="+mn-ea"/>
              </a:rPr>
              <a:t>、后梁    </a:t>
            </a:r>
            <a:r>
              <a:rPr lang="en-US" altLang="zh-CN" sz="2000" dirty="0">
                <a:latin typeface="+mn-ea"/>
                <a:ea typeface="+mn-ea"/>
              </a:rPr>
              <a:t>6</a:t>
            </a:r>
            <a:r>
              <a:rPr lang="zh-CN" altLang="en-US" sz="2000" dirty="0">
                <a:latin typeface="+mn-ea"/>
                <a:ea typeface="+mn-ea"/>
              </a:rPr>
              <a:t>、小连接套</a:t>
            </a:r>
          </a:p>
          <a:p>
            <a:pPr algn="ctr" defTabSz="576580"/>
            <a:r>
              <a:rPr lang="en-US" altLang="zh-CN" sz="2000" dirty="0">
                <a:latin typeface="+mn-ea"/>
                <a:ea typeface="+mn-ea"/>
              </a:rPr>
              <a:t>7</a:t>
            </a:r>
            <a:r>
              <a:rPr lang="zh-CN" altLang="en-US" sz="2000" dirty="0">
                <a:latin typeface="+mn-ea"/>
                <a:ea typeface="+mn-ea"/>
              </a:rPr>
              <a:t>、后支架  </a:t>
            </a:r>
            <a:r>
              <a:rPr lang="en-US" altLang="zh-CN" sz="2000" dirty="0">
                <a:latin typeface="+mn-ea"/>
                <a:ea typeface="+mn-ea"/>
              </a:rPr>
              <a:t>8</a:t>
            </a:r>
            <a:r>
              <a:rPr lang="zh-CN" altLang="en-US" sz="2000" dirty="0">
                <a:latin typeface="+mn-ea"/>
                <a:ea typeface="+mn-ea"/>
              </a:rPr>
              <a:t>、配重    </a:t>
            </a:r>
            <a:r>
              <a:rPr lang="en-US" altLang="zh-CN" sz="2000" dirty="0">
                <a:latin typeface="+mn-ea"/>
                <a:ea typeface="+mn-ea"/>
              </a:rPr>
              <a:t>9</a:t>
            </a:r>
            <a:r>
              <a:rPr lang="zh-CN" altLang="en-US" sz="2000" dirty="0">
                <a:latin typeface="+mn-ea"/>
                <a:ea typeface="+mn-ea"/>
              </a:rPr>
              <a:t>、上支柱   </a:t>
            </a:r>
            <a:r>
              <a:rPr lang="en-US" altLang="zh-CN" sz="2000" dirty="0">
                <a:latin typeface="+mn-ea"/>
                <a:ea typeface="+mn-ea"/>
              </a:rPr>
              <a:t>10</a:t>
            </a:r>
            <a:r>
              <a:rPr lang="zh-CN" altLang="en-US" sz="2000" dirty="0">
                <a:latin typeface="+mn-ea"/>
                <a:ea typeface="+mn-ea"/>
              </a:rPr>
              <a:t>、加强钢丝绳     </a:t>
            </a:r>
            <a:r>
              <a:rPr lang="en-US" altLang="zh-CN" sz="2000" dirty="0">
                <a:latin typeface="+mn-ea"/>
                <a:ea typeface="+mn-ea"/>
              </a:rPr>
              <a:t>11</a:t>
            </a:r>
            <a:r>
              <a:rPr lang="zh-CN" altLang="en-US" sz="2000" dirty="0">
                <a:latin typeface="+mn-ea"/>
                <a:ea typeface="+mn-ea"/>
              </a:rPr>
              <a:t>、索具螺旋扣</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812751" y="1312069"/>
            <a:ext cx="6429375" cy="2120902"/>
          </a:xfrm>
          <a:prstGeom prst="rect">
            <a:avLst/>
          </a:prstGeom>
        </p:spPr>
        <p:txBody>
          <a:bodyPr>
            <a:spAutoFit/>
          </a:bodyPr>
          <a:lstStyle/>
          <a:p>
            <a:pPr>
              <a:lnSpc>
                <a:spcPct val="150000"/>
              </a:lnSpc>
            </a:pPr>
            <a:r>
              <a:rPr lang="zh-CN" altLang="en-US" dirty="0" smtClean="0">
                <a:latin typeface="+mn-ea"/>
                <a:ea typeface="+mn-ea"/>
              </a:rPr>
              <a:t>       电动</a:t>
            </a:r>
            <a:r>
              <a:rPr lang="zh-CN" altLang="en-US" dirty="0">
                <a:latin typeface="+mn-ea"/>
                <a:ea typeface="+mn-ea"/>
              </a:rPr>
              <a:t>吊篮悬挂机构挑梁外伸长度必须经过</a:t>
            </a:r>
            <a:r>
              <a:rPr lang="zh-CN" altLang="en-US" dirty="0" smtClean="0">
                <a:latin typeface="+mn-ea"/>
                <a:ea typeface="+mn-ea"/>
              </a:rPr>
              <a:t>计算，必须</a:t>
            </a:r>
            <a:r>
              <a:rPr lang="zh-CN" altLang="en-US" dirty="0">
                <a:latin typeface="+mn-ea"/>
                <a:ea typeface="+mn-ea"/>
              </a:rPr>
              <a:t>有足够的抗倾覆安全系数和足够的挑梁</a:t>
            </a:r>
            <a:r>
              <a:rPr lang="zh-CN" altLang="en-US" dirty="0" smtClean="0">
                <a:latin typeface="+mn-ea"/>
                <a:ea typeface="+mn-ea"/>
              </a:rPr>
              <a:t>强度，在</a:t>
            </a:r>
            <a:r>
              <a:rPr lang="zh-CN" altLang="en-US" dirty="0">
                <a:latin typeface="+mn-ea"/>
                <a:ea typeface="+mn-ea"/>
              </a:rPr>
              <a:t>满足安全和强度要求的前提下</a:t>
            </a:r>
            <a:r>
              <a:rPr lang="en-US" altLang="zh-CN" dirty="0">
                <a:latin typeface="+mn-ea"/>
                <a:ea typeface="+mn-ea"/>
              </a:rPr>
              <a:t>,</a:t>
            </a:r>
            <a:r>
              <a:rPr lang="zh-CN" altLang="en-US" dirty="0">
                <a:latin typeface="+mn-ea"/>
                <a:ea typeface="+mn-ea"/>
              </a:rPr>
              <a:t>外伸长度是没有限制</a:t>
            </a:r>
            <a:r>
              <a:rPr lang="zh-CN" altLang="en-US" dirty="0" smtClean="0">
                <a:latin typeface="+mn-ea"/>
                <a:ea typeface="+mn-ea"/>
              </a:rPr>
              <a:t>的；当然</a:t>
            </a:r>
            <a:r>
              <a:rPr lang="zh-CN" altLang="en-US" dirty="0">
                <a:latin typeface="+mn-ea"/>
                <a:ea typeface="+mn-ea"/>
              </a:rPr>
              <a:t>还要考虑挑梁支撑部位的荷载承受</a:t>
            </a:r>
            <a:r>
              <a:rPr lang="zh-CN" altLang="en-US" dirty="0" smtClean="0">
                <a:latin typeface="+mn-ea"/>
                <a:ea typeface="+mn-ea"/>
              </a:rPr>
              <a:t>能力</a:t>
            </a:r>
            <a:r>
              <a:rPr lang="zh-CN" altLang="en-US" dirty="0">
                <a:latin typeface="+mn-ea"/>
                <a:ea typeface="+mn-ea"/>
              </a:rPr>
              <a:t>，</a:t>
            </a:r>
            <a:r>
              <a:rPr lang="zh-CN" altLang="en-US" dirty="0" smtClean="0">
                <a:latin typeface="+mn-ea"/>
                <a:ea typeface="+mn-ea"/>
              </a:rPr>
              <a:t>没有</a:t>
            </a:r>
            <a:r>
              <a:rPr lang="zh-CN" altLang="en-US" dirty="0">
                <a:latin typeface="+mn-ea"/>
                <a:ea typeface="+mn-ea"/>
              </a:rPr>
              <a:t>计算验证</a:t>
            </a:r>
            <a:r>
              <a:rPr lang="en-US" altLang="zh-CN" dirty="0">
                <a:latin typeface="+mn-ea"/>
                <a:ea typeface="+mn-ea"/>
              </a:rPr>
              <a:t>,</a:t>
            </a:r>
            <a:r>
              <a:rPr lang="zh-CN" altLang="en-US" dirty="0">
                <a:latin typeface="+mn-ea"/>
                <a:ea typeface="+mn-ea"/>
              </a:rPr>
              <a:t>你悬挑的再少</a:t>
            </a:r>
            <a:r>
              <a:rPr lang="en-US" altLang="zh-CN" dirty="0">
                <a:latin typeface="+mn-ea"/>
                <a:ea typeface="+mn-ea"/>
              </a:rPr>
              <a:t>,</a:t>
            </a:r>
            <a:r>
              <a:rPr lang="zh-CN" altLang="en-US" dirty="0">
                <a:latin typeface="+mn-ea"/>
                <a:ea typeface="+mn-ea"/>
              </a:rPr>
              <a:t>也</a:t>
            </a:r>
            <a:r>
              <a:rPr lang="zh-CN" altLang="en-US" dirty="0" smtClean="0">
                <a:latin typeface="+mn-ea"/>
                <a:ea typeface="+mn-ea"/>
              </a:rPr>
              <a:t>不一定安全。</a:t>
            </a:r>
            <a:endParaRPr lang="zh-CN" altLang="en-US" dirty="0">
              <a:latin typeface="+mn-ea"/>
              <a:ea typeface="+mn-ea"/>
            </a:endParaRPr>
          </a:p>
        </p:txBody>
      </p:sp>
      <p:sp>
        <p:nvSpPr>
          <p:cNvPr id="3" name="矩形 2"/>
          <p:cNvSpPr/>
          <p:nvPr/>
        </p:nvSpPr>
        <p:spPr>
          <a:xfrm>
            <a:off x="812751" y="3688333"/>
            <a:ext cx="6429375" cy="2169825"/>
          </a:xfrm>
          <a:prstGeom prst="rect">
            <a:avLst/>
          </a:prstGeom>
        </p:spPr>
        <p:txBody>
          <a:bodyPr wrap="square">
            <a:spAutoFit/>
          </a:bodyPr>
          <a:lstStyle/>
          <a:p>
            <a:pPr>
              <a:lnSpc>
                <a:spcPct val="150000"/>
              </a:lnSpc>
            </a:pPr>
            <a:r>
              <a:rPr lang="zh-CN" altLang="en-US" dirty="0" smtClean="0">
                <a:latin typeface="+mn-ea"/>
                <a:ea typeface="+mn-ea"/>
              </a:rPr>
              <a:t>       安装</a:t>
            </a:r>
            <a:r>
              <a:rPr lang="zh-CN" altLang="en-US" dirty="0">
                <a:latin typeface="+mn-ea"/>
                <a:ea typeface="+mn-ea"/>
              </a:rPr>
              <a:t>时可根据建筑物结构调节前梁、后梁所需要的伸出长度，后梁的伸出</a:t>
            </a:r>
            <a:r>
              <a:rPr lang="zh-CN" altLang="en-US" dirty="0" smtClean="0">
                <a:latin typeface="+mn-ea"/>
                <a:ea typeface="+mn-ea"/>
              </a:rPr>
              <a:t>距离应</a:t>
            </a:r>
            <a:r>
              <a:rPr lang="zh-CN" altLang="en-US" dirty="0">
                <a:latin typeface="+mn-ea"/>
                <a:ea typeface="+mn-ea"/>
              </a:rPr>
              <a:t>调至最大，前梁伸出</a:t>
            </a:r>
            <a:r>
              <a:rPr lang="zh-CN" altLang="en-US" dirty="0" smtClean="0">
                <a:latin typeface="+mn-ea"/>
                <a:ea typeface="+mn-ea"/>
              </a:rPr>
              <a:t>长度通常</a:t>
            </a:r>
            <a:r>
              <a:rPr lang="zh-CN" altLang="en-US" dirty="0">
                <a:latin typeface="+mn-ea"/>
                <a:ea typeface="+mn-ea"/>
              </a:rPr>
              <a:t>不</a:t>
            </a:r>
            <a:r>
              <a:rPr lang="zh-CN" altLang="en-US" dirty="0" smtClean="0">
                <a:latin typeface="+mn-ea"/>
                <a:ea typeface="+mn-ea"/>
              </a:rPr>
              <a:t>大于</a:t>
            </a:r>
            <a:r>
              <a:rPr lang="en-US" altLang="zh-CN" dirty="0" smtClean="0">
                <a:latin typeface="+mn-ea"/>
                <a:ea typeface="+mn-ea"/>
              </a:rPr>
              <a:t>1.5</a:t>
            </a:r>
            <a:r>
              <a:rPr lang="zh-CN" altLang="en-US" dirty="0" smtClean="0">
                <a:latin typeface="+mn-ea"/>
                <a:ea typeface="+mn-ea"/>
              </a:rPr>
              <a:t>米</a:t>
            </a:r>
            <a:r>
              <a:rPr lang="zh-CN" altLang="en-US" dirty="0">
                <a:latin typeface="+mn-ea"/>
                <a:ea typeface="+mn-ea"/>
              </a:rPr>
              <a:t>，当前梁的伸出长度大于</a:t>
            </a:r>
            <a:r>
              <a:rPr lang="en-US" altLang="zh-CN" dirty="0">
                <a:latin typeface="+mn-ea"/>
                <a:ea typeface="+mn-ea"/>
              </a:rPr>
              <a:t>1.5</a:t>
            </a:r>
            <a:r>
              <a:rPr lang="zh-CN" altLang="en-US" dirty="0">
                <a:latin typeface="+mn-ea"/>
                <a:ea typeface="+mn-ea"/>
              </a:rPr>
              <a:t>米</a:t>
            </a:r>
            <a:r>
              <a:rPr lang="en-US" altLang="zh-CN" dirty="0">
                <a:latin typeface="+mn-ea"/>
                <a:ea typeface="+mn-ea"/>
              </a:rPr>
              <a:t>(</a:t>
            </a:r>
            <a:r>
              <a:rPr lang="zh-CN" altLang="en-US" dirty="0">
                <a:latin typeface="+mn-ea"/>
                <a:ea typeface="+mn-ea"/>
              </a:rPr>
              <a:t>含</a:t>
            </a:r>
            <a:r>
              <a:rPr lang="en-US" altLang="zh-CN" dirty="0">
                <a:latin typeface="+mn-ea"/>
                <a:ea typeface="+mn-ea"/>
              </a:rPr>
              <a:t>1.5</a:t>
            </a:r>
            <a:r>
              <a:rPr lang="zh-CN" altLang="en-US" dirty="0">
                <a:latin typeface="+mn-ea"/>
                <a:ea typeface="+mn-ea"/>
              </a:rPr>
              <a:t>米</a:t>
            </a:r>
            <a:r>
              <a:rPr lang="en-US" altLang="zh-CN" dirty="0">
                <a:latin typeface="+mn-ea"/>
                <a:ea typeface="+mn-ea"/>
              </a:rPr>
              <a:t>)</a:t>
            </a:r>
            <a:r>
              <a:rPr lang="zh-CN" altLang="en-US" dirty="0">
                <a:latin typeface="+mn-ea"/>
                <a:ea typeface="+mn-ea"/>
              </a:rPr>
              <a:t>或钢丝绳的长度超过</a:t>
            </a:r>
            <a:r>
              <a:rPr lang="en-US" altLang="zh-CN" dirty="0">
                <a:latin typeface="+mn-ea"/>
                <a:ea typeface="+mn-ea"/>
              </a:rPr>
              <a:t>120</a:t>
            </a:r>
            <a:r>
              <a:rPr lang="zh-CN" altLang="en-US" dirty="0">
                <a:latin typeface="+mn-ea"/>
                <a:ea typeface="+mn-ea"/>
              </a:rPr>
              <a:t>米时，必须相应减少工作载荷或增加配重，以保证抗倾覆</a:t>
            </a:r>
            <a:r>
              <a:rPr lang="zh-CN" altLang="en-US" dirty="0" smtClean="0">
                <a:latin typeface="+mn-ea"/>
                <a:ea typeface="+mn-ea"/>
              </a:rPr>
              <a:t>安全系数。</a:t>
            </a:r>
            <a:endParaRPr lang="zh-CN" altLang="en-US" dirty="0">
              <a:latin typeface="+mn-ea"/>
              <a:ea typeface="+mn-ea"/>
            </a:endParaRP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559" y="1600101"/>
            <a:ext cx="4686300" cy="347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2411514" cy="369332"/>
              <a:chOff x="1" y="378896"/>
              <a:chExt cx="2411514" cy="405074"/>
            </a:xfrm>
          </p:grpSpPr>
          <p:sp>
            <p:nvSpPr>
              <p:cNvPr id="3"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6" name="Picture 2" descr="C:\Users\Cowala\Desktop\3d\Comp_80100601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668735" y="808013"/>
            <a:ext cx="1604028" cy="1702705"/>
          </a:xfrm>
          <a:prstGeom prst="rect">
            <a:avLst/>
          </a:prstGeom>
          <a:noFill/>
          <a:ln w="9525">
            <a:noFill/>
            <a:miter lim="800000"/>
            <a:headEnd/>
            <a:tailEnd/>
          </a:ln>
        </p:spPr>
      </p:pic>
      <p:sp>
        <p:nvSpPr>
          <p:cNvPr id="17" name="TextBox 16"/>
          <p:cNvSpPr txBox="1"/>
          <p:nvPr/>
        </p:nvSpPr>
        <p:spPr>
          <a:xfrm>
            <a:off x="2417008" y="1165972"/>
            <a:ext cx="5236732" cy="1015663"/>
          </a:xfrm>
          <a:prstGeom prst="rect">
            <a:avLst/>
          </a:prstGeom>
          <a:noFill/>
        </p:spPr>
        <p:txBody>
          <a:bodyPr wrap="square" rtlCol="0">
            <a:spAutoFit/>
          </a:bodyPr>
          <a:lstStyle/>
          <a:p>
            <a:r>
              <a:rPr lang="zh-CN" alt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什么是吊篮？</a:t>
            </a:r>
            <a:endParaRPr lang="zh-CN" alt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0" name="矩形 19"/>
          <p:cNvSpPr/>
          <p:nvPr/>
        </p:nvSpPr>
        <p:spPr>
          <a:xfrm>
            <a:off x="1524144" y="2824237"/>
            <a:ext cx="9861507" cy="2677656"/>
          </a:xfrm>
          <a:prstGeom prst="rect">
            <a:avLst/>
          </a:prstGeom>
        </p:spPr>
        <p:txBody>
          <a:bodyPr wrap="square">
            <a:spAutoFit/>
          </a:bodyPr>
          <a:lstStyle/>
          <a:p>
            <a:pPr defTabSz="576580">
              <a:lnSpc>
                <a:spcPct val="150000"/>
              </a:lnSpc>
            </a:pPr>
            <a:r>
              <a:rPr lang="zh-CN" altLang="en-US" sz="2800" dirty="0" smtClean="0">
                <a:latin typeface="+mn-ea"/>
                <a:ea typeface="+mn-ea"/>
              </a:rPr>
              <a:t>       定义：悬挂</a:t>
            </a:r>
            <a:r>
              <a:rPr lang="zh-CN" altLang="en-US" sz="2800" dirty="0">
                <a:latin typeface="+mn-ea"/>
                <a:ea typeface="+mn-ea"/>
              </a:rPr>
              <a:t>机构架设于建筑物或构筑物上，提升机驱动悬吊平台通过钢丝绳沿立面上下运行的一种非常设悬挂</a:t>
            </a:r>
            <a:r>
              <a:rPr lang="zh-CN" altLang="en-US" sz="2800" dirty="0" smtClean="0">
                <a:latin typeface="+mn-ea"/>
                <a:ea typeface="+mn-ea"/>
              </a:rPr>
              <a:t>设备。</a:t>
            </a:r>
            <a:endParaRPr lang="en-US" altLang="zh-CN" sz="2800" dirty="0" smtClean="0">
              <a:latin typeface="+mn-ea"/>
              <a:ea typeface="+mn-ea"/>
            </a:endParaRPr>
          </a:p>
          <a:p>
            <a:pPr defTabSz="576580">
              <a:lnSpc>
                <a:spcPct val="150000"/>
              </a:lnSpc>
            </a:pPr>
            <a:r>
              <a:rPr lang="en-US" altLang="zh-CN" sz="2800" dirty="0">
                <a:latin typeface="+mn-ea"/>
                <a:ea typeface="+mn-ea"/>
              </a:rPr>
              <a:t> </a:t>
            </a:r>
            <a:r>
              <a:rPr lang="en-US" altLang="zh-CN" sz="2800" dirty="0" smtClean="0">
                <a:latin typeface="+mn-ea"/>
                <a:ea typeface="+mn-ea"/>
              </a:rPr>
              <a:t>      </a:t>
            </a:r>
            <a:r>
              <a:rPr lang="zh-CN" altLang="en-US" sz="2800" dirty="0" smtClean="0">
                <a:latin typeface="+mn-ea"/>
                <a:ea typeface="+mn-ea"/>
              </a:rPr>
              <a:t>目前常见于建设工程的高空作业中，</a:t>
            </a:r>
            <a:r>
              <a:rPr lang="zh-CN" altLang="en-US" sz="2800" dirty="0">
                <a:latin typeface="+mn-ea"/>
                <a:ea typeface="+mn-ea"/>
              </a:rPr>
              <a:t>作用于幕墙安装，外墙清洗、外墙保温、外墙涂料</a:t>
            </a:r>
            <a:r>
              <a:rPr lang="zh-CN" altLang="en-US" sz="2800" dirty="0" smtClean="0">
                <a:latin typeface="+mn-ea"/>
                <a:ea typeface="+mn-ea"/>
              </a:rPr>
              <a:t>等。</a:t>
            </a:r>
            <a:endParaRPr lang="zh-CN" altLang="en-US" sz="2800"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7365479" y="1816125"/>
            <a:ext cx="4889169" cy="4440767"/>
          </a:xfrm>
          <a:prstGeom prst="rect">
            <a:avLst/>
          </a:prstGeom>
        </p:spPr>
        <p:txBody>
          <a:bodyPr wrap="square">
            <a:spAutoFit/>
          </a:bodyPr>
          <a:lstStyle/>
          <a:p>
            <a:pPr>
              <a:lnSpc>
                <a:spcPct val="200000"/>
              </a:lnSpc>
            </a:pPr>
            <a:r>
              <a:rPr lang="zh-CN" altLang="en-US" dirty="0" smtClean="0">
                <a:latin typeface="+mn-ea"/>
                <a:ea typeface="+mn-ea"/>
              </a:rPr>
              <a:t>       工作</a:t>
            </a:r>
            <a:r>
              <a:rPr lang="zh-CN" altLang="en-US" dirty="0">
                <a:latin typeface="+mn-ea"/>
                <a:ea typeface="+mn-ea"/>
              </a:rPr>
              <a:t>钢丝绳和安全钢丝绳都是承受吊篮载荷的主要元件，因此对采用的钢丝绳有严格要求。吊篮的工作钢丝绳和安全钢丝绳均采用镀锌吊篮用钢丝绳，具有强度高，防锈性能好的特点。</a:t>
            </a:r>
          </a:p>
          <a:p>
            <a:pPr>
              <a:lnSpc>
                <a:spcPct val="200000"/>
              </a:lnSpc>
            </a:pPr>
            <a:r>
              <a:rPr lang="zh-CN" altLang="en-US" dirty="0" smtClean="0">
                <a:latin typeface="+mn-ea"/>
                <a:ea typeface="+mn-ea"/>
              </a:rPr>
              <a:t>       为</a:t>
            </a:r>
            <a:r>
              <a:rPr lang="zh-CN" altLang="en-US" dirty="0">
                <a:latin typeface="+mn-ea"/>
                <a:ea typeface="+mn-ea"/>
              </a:rPr>
              <a:t>防止绳头松散和便于穿人提升机、安全锁，钢丝绳在按选用长度截断后，其两端</a:t>
            </a:r>
            <a:r>
              <a:rPr lang="zh-CN" altLang="en-US" dirty="0" smtClean="0">
                <a:latin typeface="+mn-ea"/>
                <a:ea typeface="+mn-ea"/>
              </a:rPr>
              <a:t>经过特殊加工</a:t>
            </a:r>
            <a:r>
              <a:rPr lang="zh-CN" altLang="en-US" dirty="0">
                <a:latin typeface="+mn-ea"/>
                <a:ea typeface="+mn-ea"/>
              </a:rPr>
              <a:t>，</a:t>
            </a:r>
            <a:r>
              <a:rPr lang="zh-CN" altLang="en-US" dirty="0" smtClean="0">
                <a:latin typeface="+mn-ea"/>
                <a:ea typeface="+mn-ea"/>
              </a:rPr>
              <a:t>穿入端</a:t>
            </a:r>
            <a:r>
              <a:rPr lang="zh-CN" altLang="en-US" dirty="0">
                <a:latin typeface="+mn-ea"/>
                <a:ea typeface="+mn-ea"/>
              </a:rPr>
              <a:t>经焊结后修磨成弹头状锥体。</a:t>
            </a:r>
          </a:p>
        </p:txBody>
      </p:sp>
      <p:sp>
        <p:nvSpPr>
          <p:cNvPr id="4" name="TextBox 3"/>
          <p:cNvSpPr txBox="1"/>
          <p:nvPr/>
        </p:nvSpPr>
        <p:spPr>
          <a:xfrm>
            <a:off x="1100783" y="1456085"/>
            <a:ext cx="5246344" cy="2585323"/>
          </a:xfrm>
          <a:prstGeom prst="rect">
            <a:avLst/>
          </a:prstGeom>
          <a:noFill/>
        </p:spPr>
        <p:txBody>
          <a:bodyPr wrap="square" rtlCol="0">
            <a:spAutoFit/>
          </a:bodyPr>
          <a:lstStyle/>
          <a:p>
            <a:pPr>
              <a:lnSpc>
                <a:spcPct val="150000"/>
              </a:lnSpc>
              <a:spcBef>
                <a:spcPts val="0"/>
              </a:spcBef>
            </a:pPr>
            <a:r>
              <a:rPr lang="zh-CN" altLang="en-US" dirty="0" smtClean="0">
                <a:latin typeface="+mn-ea"/>
                <a:ea typeface="+mn-ea"/>
              </a:rPr>
              <a:t>       电动吊篮上使用的钢丝绳一般分为：工作钢丝绳、安全钢丝绳、加强钢丝绳。</a:t>
            </a:r>
            <a:endParaRPr lang="en-US" altLang="zh-CN" dirty="0" smtClean="0">
              <a:latin typeface="+mn-ea"/>
              <a:ea typeface="+mn-ea"/>
            </a:endParaRPr>
          </a:p>
          <a:p>
            <a:pPr defTabSz="576580" eaLnBrk="0" hangingPunct="0">
              <a:lnSpc>
                <a:spcPct val="150000"/>
              </a:lnSpc>
              <a:spcBef>
                <a:spcPts val="0"/>
              </a:spcBef>
            </a:pPr>
            <a:r>
              <a:rPr lang="zh-CN" altLang="en-US" dirty="0" smtClean="0">
                <a:latin typeface="+mn-ea"/>
                <a:ea typeface="+mn-ea"/>
              </a:rPr>
              <a:t>       工作</a:t>
            </a:r>
            <a:r>
              <a:rPr lang="zh-CN" altLang="en-US" dirty="0">
                <a:latin typeface="+mn-ea"/>
                <a:ea typeface="+mn-ea"/>
              </a:rPr>
              <a:t>钢丝绳穿绕过提升机，用以悬挂和提升悬吊平台，是悬吊平台上下运行的</a:t>
            </a:r>
            <a:r>
              <a:rPr lang="zh-CN" altLang="en-US" dirty="0" smtClean="0">
                <a:latin typeface="+mn-ea"/>
                <a:ea typeface="+mn-ea"/>
              </a:rPr>
              <a:t>载体；</a:t>
            </a:r>
            <a:endParaRPr lang="zh-CN" altLang="en-US" dirty="0">
              <a:latin typeface="+mn-ea"/>
              <a:ea typeface="+mn-ea"/>
            </a:endParaRPr>
          </a:p>
          <a:p>
            <a:pPr defTabSz="576580" eaLnBrk="0" hangingPunct="0">
              <a:lnSpc>
                <a:spcPct val="150000"/>
              </a:lnSpc>
              <a:spcBef>
                <a:spcPts val="0"/>
              </a:spcBef>
            </a:pPr>
            <a:r>
              <a:rPr lang="zh-CN" altLang="en-US" dirty="0">
                <a:latin typeface="+mn-ea"/>
                <a:ea typeface="+mn-ea"/>
              </a:rPr>
              <a:t>       安全钢丝绳通过安全锁用安全锁附着锁紧，防止平台下坠，是悬吊平台的安全保护绳</a:t>
            </a:r>
            <a:r>
              <a:rPr lang="zh-CN" altLang="en-US" dirty="0" smtClean="0">
                <a:latin typeface="+mn-ea"/>
                <a:ea typeface="+mn-ea"/>
              </a:rPr>
              <a:t>。</a:t>
            </a:r>
            <a:endParaRPr lang="zh-CN" altLang="en-US" dirty="0">
              <a:latin typeface="+mn-ea"/>
              <a:ea typeface="+mn-ea"/>
            </a:endParaRPr>
          </a:p>
        </p:txBody>
      </p:sp>
      <p:pic>
        <p:nvPicPr>
          <p:cNvPr id="16392" name="Picture 8" descr="https://timgsa.baidu.com/timg?image&amp;quality=80&amp;size=b9999_10000&amp;sec=1547727564298&amp;di=f8b6954a5dbf9700253621b269b40312&amp;imgtype=0&amp;src=http%3A%2F%2Fiinfo.zhulong.com%2Fstatic%2Ftech%2Fnew_miniature%2F4410%2F20151281447371434_3.jpg%3Ff%3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895" y="4121115"/>
            <a:ext cx="3036868" cy="235899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钢丝绳</a:t>
            </a:r>
            <a:endParaRPr lang="zh-CN" altLang="en-US" sz="2400" b="1"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984" y="3544317"/>
            <a:ext cx="559435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s://timgsa.baidu.com/timg?image&amp;quality=80&amp;size=b9999_10000&amp;sec=1547726649520&amp;di=f5000037782a5f5134ca2ee4e5dccdb7&amp;imgtype=0&amp;src=http%3A%2F%2Fcbu01.alicdn.com%2Fimg%2Fibank%2F2016%2F587%2F124%2F3264421785_680474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5479" y="3328723"/>
            <a:ext cx="2350244" cy="2915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timgsa.baidu.com/timg?image&amp;quality=80&amp;size=b9999_10000&amp;sec=1548321307&amp;di=0ec381d656eb1d8d2c49f84c7cfc85ae&amp;imgtype=jpg&amp;er=1&amp;src=http%3A%2F%2Ftjdlzlgs.com%2Fuploads%2Fallimg%2F180513%2F1-1P513235545-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8429" y="736005"/>
            <a:ext cx="3662395" cy="244159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100783" y="1528093"/>
            <a:ext cx="6768752" cy="1754326"/>
          </a:xfrm>
          <a:prstGeom prst="rect">
            <a:avLst/>
          </a:prstGeom>
        </p:spPr>
        <p:txBody>
          <a:bodyPr wrap="square">
            <a:spAutoFit/>
          </a:bodyPr>
          <a:lstStyle/>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1</a:t>
            </a:r>
            <a:r>
              <a:rPr lang="zh-CN" altLang="en-US" dirty="0" smtClean="0">
                <a:latin typeface="+mn-ea"/>
                <a:ea typeface="+mn-ea"/>
              </a:rPr>
              <a:t>）工作钢丝绳和安全钢丝绳应独立悬挂在各自的悬挂点上。</a:t>
            </a:r>
            <a:endParaRPr lang="en-US" altLang="zh-CN" dirty="0" smtClean="0">
              <a:latin typeface="+mn-ea"/>
              <a:ea typeface="+mn-ea"/>
            </a:endParaRPr>
          </a:p>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2</a:t>
            </a:r>
            <a:r>
              <a:rPr lang="zh-CN" altLang="en-US" dirty="0">
                <a:latin typeface="+mn-ea"/>
                <a:ea typeface="+mn-ea"/>
              </a:rPr>
              <a:t>）在正常运行时，安全钢丝绳应处于悬垂状态。</a:t>
            </a:r>
          </a:p>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3</a:t>
            </a:r>
            <a:r>
              <a:rPr lang="zh-CN" altLang="en-US" dirty="0">
                <a:latin typeface="+mn-ea"/>
                <a:ea typeface="+mn-ea"/>
              </a:rPr>
              <a:t>）钢丝绳不得拉伤、变形或扭曲，端部的绳夹数量、间距、固定方法应符合标准。</a:t>
            </a:r>
          </a:p>
        </p:txBody>
      </p:sp>
      <p:sp>
        <p:nvSpPr>
          <p:cNvPr id="8" name="TextBox 7"/>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钢丝绳的几点相关要求</a:t>
            </a:r>
            <a:endParaRPr lang="zh-CN" altLang="en-US" sz="2400" b="1" dirty="0">
              <a:latin typeface="+mn-ea"/>
              <a:ea typeface="+mn-ea"/>
            </a:endParaRPr>
          </a:p>
        </p:txBody>
      </p:sp>
      <p:grpSp>
        <p:nvGrpSpPr>
          <p:cNvPr id="9" name="组合 8"/>
          <p:cNvGrpSpPr/>
          <p:nvPr/>
        </p:nvGrpSpPr>
        <p:grpSpPr>
          <a:xfrm>
            <a:off x="0" y="6715942"/>
            <a:ext cx="12858750" cy="428775"/>
            <a:chOff x="0" y="6233836"/>
            <a:chExt cx="12192000" cy="428775"/>
          </a:xfrm>
        </p:grpSpPr>
        <p:sp>
          <p:nvSpPr>
            <p:cNvPr id="10" name="矩形 9"/>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2" name="平行四边形 11"/>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平行四边形 12"/>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5" name="组合 14"/>
            <p:cNvGrpSpPr/>
            <p:nvPr/>
          </p:nvGrpSpPr>
          <p:grpSpPr>
            <a:xfrm>
              <a:off x="1" y="87933"/>
              <a:ext cx="2180790" cy="369332"/>
              <a:chOff x="1" y="378896"/>
              <a:chExt cx="2180790" cy="405074"/>
            </a:xfrm>
          </p:grpSpPr>
          <p:sp>
            <p:nvSpPr>
              <p:cNvPr id="17"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8" name="组合 17"/>
              <p:cNvGrpSpPr/>
              <p:nvPr/>
            </p:nvGrpSpPr>
            <p:grpSpPr>
              <a:xfrm>
                <a:off x="1" y="425063"/>
                <a:ext cx="529962" cy="335613"/>
                <a:chOff x="1" y="363398"/>
                <a:chExt cx="529962" cy="335613"/>
              </a:xfrm>
            </p:grpSpPr>
            <p:sp>
              <p:nvSpPr>
                <p:cNvPr id="19" name="矩形 18"/>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0" name="矩形 19"/>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6" name="直接连接符 15"/>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6914"/>
          <a:stretch>
            <a:fillRect/>
          </a:stretch>
        </p:blipFill>
        <p:spPr bwMode="auto">
          <a:xfrm>
            <a:off x="9909627" y="3333690"/>
            <a:ext cx="2339918" cy="291049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8436" name="Picture 4" descr="https://timgsa.baidu.com/timg?image&amp;quality=80&amp;size=b9999_10000&amp;sec=1547727687212&amp;di=d2485c08ce1d63749988dd82f2011805&amp;imgtype=0&amp;src=http%3A%2F%2Fimg2.makepolo.net%2Fimages%2Fformals%2Fimg%2Fproduct%2F68%2F676%2F2754be242fe10aa79349274a0348d94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172791" y="3425155"/>
            <a:ext cx="2160240" cy="280020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timgsa.baidu.com/timg?image&amp;quality=80&amp;size=b9999_10000&amp;sec=1547727738900&amp;di=9c55bb3c1516be4b24266a0ae87b3830&amp;imgtype=0&amp;src=http%3A%2F%2Fgd.jdzj.com%2FUserDocument%2F2012Y%2Fsyt520%2FPicture%2F201341391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087" y="3425155"/>
            <a:ext cx="3733607" cy="280020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s://timgsa.baidu.com/timg?image&amp;quality=80&amp;size=b9999_10000&amp;sec=1547727809987&amp;di=7af1ebc582f48f8feb4c2be1a1cb5535&amp;imgtype=0&amp;src=http%3A%2F%2Ffile3.youboy.com%2Fa%2F38%2F94%2F50%2F7%2F69006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071" y="928343"/>
            <a:ext cx="4320480" cy="2928253"/>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s://timgsa.baidu.com/timg?image&amp;quality=80&amp;size=b9999_10000&amp;sec=1547727821656&amp;di=da3186f9e8edd48a791e2c2f075c4b2d&amp;imgtype=0&amp;src=http%3A%2F%2Fpic.files.mozhan.com%2Fmozhan%2F20170302%2F997ea05cad2ff3ac12619a6819b4061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8306321" y="3827995"/>
            <a:ext cx="4166988" cy="271964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配重块</a:t>
            </a:r>
            <a:endParaRPr lang="zh-CN" altLang="en-US" sz="2400" b="1" dirty="0">
              <a:latin typeface="+mn-ea"/>
              <a:ea typeface="+mn-ea"/>
            </a:endParaRPr>
          </a:p>
        </p:txBody>
      </p:sp>
      <p:sp>
        <p:nvSpPr>
          <p:cNvPr id="3" name="TextBox 2"/>
          <p:cNvSpPr txBox="1"/>
          <p:nvPr/>
        </p:nvSpPr>
        <p:spPr>
          <a:xfrm>
            <a:off x="1100783" y="1625792"/>
            <a:ext cx="6696744" cy="1754326"/>
          </a:xfrm>
          <a:prstGeom prst="rect">
            <a:avLst/>
          </a:prstGeom>
          <a:noFill/>
        </p:spPr>
        <p:txBody>
          <a:bodyPr wrap="square" rtlCol="0">
            <a:spAutoFit/>
          </a:bodyPr>
          <a:lstStyle/>
          <a:p>
            <a:pPr>
              <a:lnSpc>
                <a:spcPct val="150000"/>
              </a:lnSpc>
            </a:pPr>
            <a:r>
              <a:rPr lang="zh-CN" altLang="en-US" dirty="0" smtClean="0">
                <a:latin typeface="+mn-ea"/>
                <a:ea typeface="+mn-ea"/>
              </a:rPr>
              <a:t>       拥有悬挂装置配重的所有中午应是实心的（每块质量最大</a:t>
            </a:r>
            <a:r>
              <a:rPr lang="en-US" altLang="zh-CN" dirty="0" smtClean="0">
                <a:latin typeface="+mn-ea"/>
                <a:ea typeface="+mn-ea"/>
              </a:rPr>
              <a:t>25kg</a:t>
            </a:r>
            <a:r>
              <a:rPr lang="zh-CN" altLang="en-US" dirty="0" smtClean="0">
                <a:latin typeface="+mn-ea"/>
                <a:ea typeface="+mn-ea"/>
              </a:rPr>
              <a:t>）且有永久标记，禁止采用注水或散装物作为配重；</a:t>
            </a:r>
            <a:endParaRPr lang="en-US" altLang="zh-CN" dirty="0" smtClean="0">
              <a:latin typeface="+mn-ea"/>
              <a:ea typeface="+mn-ea"/>
            </a:endParaRPr>
          </a:p>
          <a:p>
            <a:pPr>
              <a:lnSpc>
                <a:spcPct val="150000"/>
              </a:lnSpc>
            </a:pPr>
            <a:r>
              <a:rPr lang="zh-CN" altLang="en-US" dirty="0" smtClean="0">
                <a:latin typeface="+mn-ea"/>
                <a:ea typeface="+mn-ea"/>
              </a:rPr>
              <a:t>       如采用混凝土配重，混凝土强度应不低于</a:t>
            </a:r>
            <a:r>
              <a:rPr lang="en-US" altLang="zh-CN" dirty="0" smtClean="0">
                <a:latin typeface="+mn-ea"/>
                <a:ea typeface="+mn-ea"/>
              </a:rPr>
              <a:t>C25,</a:t>
            </a:r>
            <a:r>
              <a:rPr lang="zh-CN" altLang="en-US" dirty="0" smtClean="0">
                <a:latin typeface="+mn-ea"/>
                <a:ea typeface="+mn-ea"/>
              </a:rPr>
              <a:t>；内部应浇筑加强钢筋等，适合长途运输和搬运。</a:t>
            </a:r>
            <a:endParaRPr lang="zh-CN" altLang="en-US"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4" name="组合 13"/>
          <p:cNvGrpSpPr/>
          <p:nvPr/>
        </p:nvGrpSpPr>
        <p:grpSpPr>
          <a:xfrm>
            <a:off x="0" y="112986"/>
            <a:ext cx="12865177" cy="369332"/>
            <a:chOff x="0" y="87933"/>
            <a:chExt cx="12859116" cy="369332"/>
          </a:xfrm>
        </p:grpSpPr>
        <p:grpSp>
          <p:nvGrpSpPr>
            <p:cNvPr id="16" name="组合 15"/>
            <p:cNvGrpSpPr/>
            <p:nvPr/>
          </p:nvGrpSpPr>
          <p:grpSpPr>
            <a:xfrm>
              <a:off x="1" y="87933"/>
              <a:ext cx="2180790" cy="369332"/>
              <a:chOff x="1" y="378896"/>
              <a:chExt cx="2180790" cy="405074"/>
            </a:xfrm>
          </p:grpSpPr>
          <p:sp>
            <p:nvSpPr>
              <p:cNvPr id="18"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9" name="组合 18"/>
              <p:cNvGrpSpPr/>
              <p:nvPr/>
            </p:nvGrpSpPr>
            <p:grpSpPr>
              <a:xfrm>
                <a:off x="1" y="425063"/>
                <a:ext cx="529962" cy="335613"/>
                <a:chOff x="1" y="363398"/>
                <a:chExt cx="529962" cy="335613"/>
              </a:xfrm>
            </p:grpSpPr>
            <p:sp>
              <p:nvSpPr>
                <p:cNvPr id="20" name="矩形 19"/>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21" name="矩形 20"/>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7" name="直接连接符 16"/>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9698" name="Picture 2" descr="https://ss1.bdstatic.com/70cFvXSh_Q1YnxGkpoWK1HF6hhy/it/u=2166577113,3155920622&amp;fm=26&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187" y="3170998"/>
            <a:ext cx="3384376" cy="293837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s://timgsa.baidu.com/timg?image&amp;quality=80&amp;size=b9999_10000&amp;sec=1547728508413&amp;di=f82730e6f49ce4bd15d374bdf533b044&amp;imgtype=0&amp;src=http%3A%2F%2Fimg006.hc360.cn%2Fhb%2Fc0257f9e4bd7e2cecf77A2c8f1f1841cd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8556730" y="3170999"/>
            <a:ext cx="3455937" cy="2938371"/>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https://timgsa.baidu.com/timg?image&amp;quality=80&amp;size=b9999_10000&amp;sec=1547728565000&amp;di=a02a75d506cdb0a6ea23bf15cce209f7&amp;imgtype=0&amp;src=http%3A%2F%2Fwww.62a.net%2Ftbimg%2Fimg%2Ftfscom%2Fi2%2F2003392740%2FTB2bjbBsFXXXXboXXXXXXXXXXXX_%2521%252120033927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1052298" y="3170999"/>
            <a:ext cx="3238211" cy="293837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安全绳</a:t>
            </a:r>
            <a:endParaRPr lang="zh-CN" altLang="en-US" sz="2400" b="1" dirty="0">
              <a:latin typeface="+mn-ea"/>
              <a:ea typeface="+mn-ea"/>
            </a:endParaRPr>
          </a:p>
        </p:txBody>
      </p:sp>
      <p:sp>
        <p:nvSpPr>
          <p:cNvPr id="3" name="矩形 2"/>
          <p:cNvSpPr/>
          <p:nvPr/>
        </p:nvSpPr>
        <p:spPr>
          <a:xfrm>
            <a:off x="1052298" y="1416673"/>
            <a:ext cx="10673155" cy="1338828"/>
          </a:xfrm>
          <a:prstGeom prst="rect">
            <a:avLst/>
          </a:prstGeom>
        </p:spPr>
        <p:txBody>
          <a:bodyPr wrap="square">
            <a:spAutoFit/>
          </a:bodyPr>
          <a:lstStyle/>
          <a:p>
            <a:pPr>
              <a:lnSpc>
                <a:spcPct val="150000"/>
              </a:lnSpc>
            </a:pPr>
            <a:r>
              <a:rPr lang="en-US" altLang="zh-CN" dirty="0" smtClean="0">
                <a:latin typeface="+mn-ea"/>
                <a:ea typeface="+mn-ea"/>
              </a:rPr>
              <a:t>       1</a:t>
            </a:r>
            <a:r>
              <a:rPr lang="zh-CN" altLang="en-US" dirty="0">
                <a:latin typeface="+mn-ea"/>
                <a:ea typeface="+mn-ea"/>
              </a:rPr>
              <a:t>、安全绳应符合现行国家标准</a:t>
            </a:r>
            <a:r>
              <a:rPr lang="en-US" altLang="zh-CN" dirty="0">
                <a:latin typeface="+mn-ea"/>
                <a:ea typeface="+mn-ea"/>
              </a:rPr>
              <a:t>《</a:t>
            </a:r>
            <a:r>
              <a:rPr lang="zh-CN" altLang="en-US" dirty="0">
                <a:latin typeface="+mn-ea"/>
                <a:ea typeface="+mn-ea"/>
              </a:rPr>
              <a:t>安全带</a:t>
            </a:r>
            <a:r>
              <a:rPr lang="en-US" altLang="zh-CN" dirty="0">
                <a:latin typeface="+mn-ea"/>
                <a:ea typeface="+mn-ea"/>
              </a:rPr>
              <a:t>》GB6095</a:t>
            </a:r>
            <a:r>
              <a:rPr lang="zh-CN" altLang="en-US" dirty="0">
                <a:latin typeface="+mn-ea"/>
                <a:ea typeface="+mn-ea"/>
              </a:rPr>
              <a:t>的要求，其直径应与安全锁扣的规格相一致；</a:t>
            </a:r>
          </a:p>
          <a:p>
            <a:pPr>
              <a:lnSpc>
                <a:spcPct val="150000"/>
              </a:lnSpc>
            </a:pPr>
            <a:r>
              <a:rPr lang="en-US" altLang="zh-CN" dirty="0" smtClean="0">
                <a:latin typeface="+mn-ea"/>
                <a:ea typeface="+mn-ea"/>
              </a:rPr>
              <a:t>       2</a:t>
            </a:r>
            <a:r>
              <a:rPr lang="zh-CN" altLang="en-US" dirty="0">
                <a:latin typeface="+mn-ea"/>
                <a:ea typeface="+mn-ea"/>
              </a:rPr>
              <a:t>、安全绳不得有松散、断股、打结现象；</a:t>
            </a:r>
          </a:p>
          <a:p>
            <a:pPr>
              <a:lnSpc>
                <a:spcPct val="150000"/>
              </a:lnSpc>
            </a:pPr>
            <a:r>
              <a:rPr lang="en-US" altLang="zh-CN" dirty="0" smtClean="0">
                <a:latin typeface="+mn-ea"/>
                <a:ea typeface="+mn-ea"/>
              </a:rPr>
              <a:t>       3</a:t>
            </a:r>
            <a:r>
              <a:rPr lang="zh-CN" altLang="en-US" dirty="0">
                <a:latin typeface="+mn-ea"/>
                <a:ea typeface="+mn-ea"/>
              </a:rPr>
              <a:t>、安全锁扣的部件应完好、齐全，规格和方向标识应清晰可辨。</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6715942"/>
            <a:ext cx="12858750" cy="428775"/>
            <a:chOff x="0" y="6233836"/>
            <a:chExt cx="12192000" cy="428775"/>
          </a:xfrm>
        </p:grpSpPr>
        <p:sp>
          <p:nvSpPr>
            <p:cNvPr id="4" name="矩形 3"/>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8" name="组合 7"/>
          <p:cNvGrpSpPr/>
          <p:nvPr/>
        </p:nvGrpSpPr>
        <p:grpSpPr>
          <a:xfrm>
            <a:off x="0" y="112986"/>
            <a:ext cx="12865177" cy="369332"/>
            <a:chOff x="0" y="87933"/>
            <a:chExt cx="12859116" cy="369332"/>
          </a:xfrm>
        </p:grpSpPr>
        <p:grpSp>
          <p:nvGrpSpPr>
            <p:cNvPr id="9" name="组合 8"/>
            <p:cNvGrpSpPr/>
            <p:nvPr/>
          </p:nvGrpSpPr>
          <p:grpSpPr>
            <a:xfrm>
              <a:off x="1" y="87933"/>
              <a:ext cx="2180790" cy="369332"/>
              <a:chOff x="1" y="378896"/>
              <a:chExt cx="2180790" cy="405074"/>
            </a:xfrm>
          </p:grpSpPr>
          <p:sp>
            <p:nvSpPr>
              <p:cNvPr id="11" name="文本框 1"/>
              <p:cNvSpPr txBox="1"/>
              <p:nvPr/>
            </p:nvSpPr>
            <p:spPr>
              <a:xfrm>
                <a:off x="611870" y="378896"/>
                <a:ext cx="1568921"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电动吊篮结构</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2" name="组合 11"/>
              <p:cNvGrpSpPr/>
              <p:nvPr/>
            </p:nvGrpSpPr>
            <p:grpSpPr>
              <a:xfrm>
                <a:off x="1" y="425063"/>
                <a:ext cx="529962" cy="335613"/>
                <a:chOff x="1" y="363398"/>
                <a:chExt cx="529962" cy="335613"/>
              </a:xfrm>
            </p:grpSpPr>
            <p:sp>
              <p:nvSpPr>
                <p:cNvPr id="13" name="矩形 12"/>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4" name="矩形 13"/>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0" name="直接连接符 9"/>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1100783" y="1576166"/>
            <a:ext cx="8278576" cy="1338828"/>
          </a:xfrm>
          <a:prstGeom prst="rect">
            <a:avLst/>
          </a:prstGeom>
        </p:spPr>
        <p:txBody>
          <a:bodyPr wrap="square">
            <a:spAutoFit/>
          </a:bodyPr>
          <a:lstStyle/>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1</a:t>
            </a:r>
            <a:r>
              <a:rPr lang="zh-CN" altLang="en-US" dirty="0">
                <a:latin typeface="+mn-ea"/>
                <a:ea typeface="+mn-ea"/>
              </a:rPr>
              <a:t>）“三级配电两级保护”系统</a:t>
            </a:r>
          </a:p>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2</a:t>
            </a:r>
            <a:r>
              <a:rPr lang="zh-CN" altLang="en-US" dirty="0">
                <a:latin typeface="+mn-ea"/>
                <a:ea typeface="+mn-ea"/>
              </a:rPr>
              <a:t>）必须设置过热、短路、漏电保护等装置。</a:t>
            </a:r>
          </a:p>
          <a:p>
            <a:pPr>
              <a:lnSpc>
                <a:spcPct val="150000"/>
              </a:lnSpc>
              <a:buFont typeface="Wingdings" panose="05000000000000000000" pitchFamily="2" charset="2"/>
              <a:buNone/>
            </a:pPr>
            <a:r>
              <a:rPr lang="zh-CN" altLang="en-US" dirty="0" smtClean="0">
                <a:latin typeface="+mn-ea"/>
                <a:ea typeface="+mn-ea"/>
              </a:rPr>
              <a:t>       （</a:t>
            </a:r>
            <a:r>
              <a:rPr lang="en-US" altLang="zh-CN" dirty="0">
                <a:latin typeface="+mn-ea"/>
                <a:ea typeface="+mn-ea"/>
              </a:rPr>
              <a:t>3</a:t>
            </a:r>
            <a:r>
              <a:rPr lang="zh-CN" altLang="en-US" dirty="0">
                <a:latin typeface="+mn-ea"/>
                <a:ea typeface="+mn-ea"/>
              </a:rPr>
              <a:t>）必须设置紧急状态下切断主电源控制回路的急停按钮。</a:t>
            </a:r>
          </a:p>
        </p:txBody>
      </p:sp>
      <p:pic>
        <p:nvPicPr>
          <p:cNvPr id="27652" name="Picture 4" descr="http://s3.sinaimg.cn/middle/00673I9Mzy70mISbRB0d2&amp;6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5856" y="3084236"/>
            <a:ext cx="2303426" cy="308040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img.c-c.com/Timg/2014/03/21/13/zhaorui011327540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59" y="3007574"/>
            <a:ext cx="4908334" cy="32337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100783" y="975408"/>
            <a:ext cx="4752528" cy="461665"/>
          </a:xfrm>
          <a:prstGeom prst="rect">
            <a:avLst/>
          </a:prstGeom>
          <a:noFill/>
        </p:spPr>
        <p:txBody>
          <a:bodyPr wrap="square" rtlCol="0">
            <a:spAutoFit/>
          </a:bodyPr>
          <a:lstStyle/>
          <a:p>
            <a:r>
              <a:rPr lang="zh-CN" altLang="en-US" sz="2400" b="1" dirty="0" smtClean="0">
                <a:latin typeface="+mn-ea"/>
                <a:ea typeface="+mn-ea"/>
              </a:rPr>
              <a:t>电器控制系统</a:t>
            </a:r>
            <a:endParaRPr lang="zh-CN" altLang="en-US" sz="2400" b="1" dirty="0">
              <a:latin typeface="+mn-ea"/>
              <a:ea typeface="+mn-ea"/>
            </a:endParaRPr>
          </a:p>
        </p:txBody>
      </p:sp>
      <p:pic>
        <p:nvPicPr>
          <p:cNvPr id="27656" name="Picture 8" descr="https://wkretype.bdimg.com/retype/zoom/efe0f223376baf1ffc4fad42?pn=31&amp;o=jpg_6&amp;md5sum=ee9f3e09135ebfed6ec56d68d503a1a8&amp;sign=00609b7a1d&amp;png=3418405-3674438&amp;jpg=3225114-333426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6024329" y="3256285"/>
            <a:ext cx="4031527" cy="2736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p:cNvSpPr txBox="1"/>
          <p:nvPr/>
        </p:nvSpPr>
        <p:spPr>
          <a:xfrm>
            <a:off x="7509495" y="2673226"/>
            <a:ext cx="2236510" cy="707886"/>
          </a:xfrm>
          <a:prstGeom prst="rect">
            <a:avLst/>
          </a:prstGeom>
          <a:noFill/>
        </p:spPr>
        <p:txBody>
          <a:bodyPr wrap="none" rtlCol="0">
            <a:spAutoFit/>
          </a:bodyPr>
          <a:lstStyle/>
          <a:p>
            <a:pPr marL="0" lvl="1" algn="r"/>
            <a:r>
              <a:rPr lang="zh-CN" altLang="en-US" sz="4000" dirty="0" smtClean="0">
                <a:solidFill>
                  <a:schemeClr val="bg1"/>
                </a:solidFill>
                <a:latin typeface="微软雅黑" panose="020B0503020204020204" pitchFamily="34" charset="-122"/>
                <a:ea typeface="微软雅黑" panose="020B0503020204020204" pitchFamily="34" charset="-122"/>
              </a:rPr>
              <a:t>吊篮管理</a:t>
            </a:r>
            <a:endParaRPr lang="en-US" altLang="zh-CN" sz="4000"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633394" y="3479147"/>
            <a:ext cx="4188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p:nvPr/>
        </p:nvGrpSpPr>
        <p:grpSpPr>
          <a:xfrm>
            <a:off x="10325030" y="2109030"/>
            <a:ext cx="1972326" cy="727101"/>
            <a:chOff x="9813751" y="2536205"/>
            <a:chExt cx="1527754" cy="497150"/>
          </a:xfrm>
        </p:grpSpPr>
        <p:cxnSp>
          <p:nvCxnSpPr>
            <p:cNvPr id="95" name="直接连接符 94"/>
            <p:cNvCxnSpPr/>
            <p:nvPr/>
          </p:nvCxnSpPr>
          <p:spPr>
            <a:xfrm flipV="1">
              <a:off x="9813751" y="2536205"/>
              <a:ext cx="432048" cy="4971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H="1">
              <a:off x="10245799" y="2536205"/>
              <a:ext cx="109570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98" name="组合 97"/>
          <p:cNvGrpSpPr/>
          <p:nvPr/>
        </p:nvGrpSpPr>
        <p:grpSpPr>
          <a:xfrm flipV="1">
            <a:off x="10325029" y="3566625"/>
            <a:ext cx="2128434" cy="658537"/>
            <a:chOff x="9813751" y="2536205"/>
            <a:chExt cx="1527754" cy="497150"/>
          </a:xfrm>
        </p:grpSpPr>
        <p:cxnSp>
          <p:nvCxnSpPr>
            <p:cNvPr id="99" name="直接连接符 98"/>
            <p:cNvCxnSpPr/>
            <p:nvPr/>
          </p:nvCxnSpPr>
          <p:spPr>
            <a:xfrm flipV="1">
              <a:off x="9813751" y="2536205"/>
              <a:ext cx="432048" cy="4971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a:off x="10245799" y="2536205"/>
              <a:ext cx="109570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90" name="组合 89"/>
          <p:cNvGrpSpPr/>
          <p:nvPr/>
        </p:nvGrpSpPr>
        <p:grpSpPr>
          <a:xfrm flipH="1">
            <a:off x="6232664" y="1975430"/>
            <a:ext cx="1972326" cy="727101"/>
            <a:chOff x="9813751" y="2536205"/>
            <a:chExt cx="1527754" cy="497150"/>
          </a:xfrm>
        </p:grpSpPr>
        <p:cxnSp>
          <p:nvCxnSpPr>
            <p:cNvPr id="91" name="直接连接符 90"/>
            <p:cNvCxnSpPr/>
            <p:nvPr/>
          </p:nvCxnSpPr>
          <p:spPr>
            <a:xfrm flipV="1">
              <a:off x="9813751" y="2536205"/>
              <a:ext cx="432048" cy="4971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10245799" y="2536205"/>
              <a:ext cx="109570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1719343" cy="369332"/>
              <a:chOff x="1" y="378896"/>
              <a:chExt cx="1719343" cy="405074"/>
            </a:xfrm>
          </p:grpSpPr>
          <p:sp>
            <p:nvSpPr>
              <p:cNvPr id="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00783" y="952029"/>
            <a:ext cx="3246995" cy="461665"/>
          </a:xfrm>
          <a:prstGeom prst="rect">
            <a:avLst/>
          </a:prstGeom>
          <a:noFill/>
        </p:spPr>
        <p:txBody>
          <a:bodyPr wrap="square" rtlCol="0">
            <a:spAutoFit/>
          </a:bodyPr>
          <a:lstStyle/>
          <a:p>
            <a:r>
              <a:rPr lang="zh-CN" altLang="en-US" sz="2400" b="1" dirty="0" smtClean="0">
                <a:latin typeface="+mn-ea"/>
                <a:ea typeface="+mn-ea"/>
              </a:rPr>
              <a:t>前期的充分考虑</a:t>
            </a:r>
            <a:endParaRPr lang="zh-CN" altLang="en-US" sz="2400" b="1" dirty="0">
              <a:latin typeface="+mn-ea"/>
              <a:ea typeface="+mn-ea"/>
            </a:endParaRPr>
          </a:p>
        </p:txBody>
      </p:sp>
      <p:pic>
        <p:nvPicPr>
          <p:cNvPr id="30729"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114"/>
          <a:stretch>
            <a:fillRect/>
          </a:stretch>
        </p:blipFill>
        <p:spPr bwMode="auto">
          <a:xfrm>
            <a:off x="1166156" y="2104157"/>
            <a:ext cx="3744415" cy="270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18"/>
          <p:cNvSpPr/>
          <p:nvPr/>
        </p:nvSpPr>
        <p:spPr>
          <a:xfrm>
            <a:off x="884759" y="5056758"/>
            <a:ext cx="4966424" cy="1015663"/>
          </a:xfrm>
          <a:prstGeom prst="rect">
            <a:avLst/>
          </a:prstGeom>
        </p:spPr>
        <p:txBody>
          <a:bodyPr wrap="none">
            <a:spAutoFit/>
          </a:bodyPr>
          <a:lstStyle/>
          <a:p>
            <a:pPr>
              <a:lnSpc>
                <a:spcPct val="150000"/>
              </a:lnSpc>
            </a:pPr>
            <a:r>
              <a:rPr lang="zh-CN" altLang="en-US" sz="2000" b="1" dirty="0" smtClean="0">
                <a:latin typeface="+mn-ea"/>
                <a:ea typeface="+mn-ea"/>
              </a:rPr>
              <a:t>阿基米德曾经说过：</a:t>
            </a:r>
            <a:endParaRPr lang="en-US" altLang="zh-CN" sz="2000" b="1" dirty="0" smtClean="0">
              <a:latin typeface="+mn-ea"/>
              <a:ea typeface="+mn-ea"/>
            </a:endParaRPr>
          </a:p>
          <a:p>
            <a:pPr>
              <a:lnSpc>
                <a:spcPct val="150000"/>
              </a:lnSpc>
            </a:pPr>
            <a:r>
              <a:rPr lang="en-US" altLang="zh-CN" sz="2000" b="1" dirty="0">
                <a:latin typeface="+mn-ea"/>
                <a:ea typeface="+mn-ea"/>
              </a:rPr>
              <a:t> </a:t>
            </a:r>
            <a:r>
              <a:rPr lang="en-US" altLang="zh-CN" sz="2000" b="1" dirty="0" smtClean="0">
                <a:latin typeface="+mn-ea"/>
                <a:ea typeface="+mn-ea"/>
              </a:rPr>
              <a:t>       </a:t>
            </a:r>
            <a:r>
              <a:rPr lang="zh-CN" altLang="en-US" sz="2000" b="1" dirty="0" smtClean="0">
                <a:latin typeface="+mn-ea"/>
                <a:ea typeface="+mn-ea"/>
              </a:rPr>
              <a:t>“</a:t>
            </a:r>
            <a:r>
              <a:rPr lang="zh-CN" altLang="en-US" sz="2000" dirty="0" smtClean="0">
                <a:latin typeface="+mn-ea"/>
                <a:ea typeface="+mn-ea"/>
              </a:rPr>
              <a:t>给</a:t>
            </a:r>
            <a:r>
              <a:rPr lang="zh-CN" altLang="en-US" sz="2000" dirty="0">
                <a:latin typeface="+mn-ea"/>
                <a:ea typeface="+mn-ea"/>
              </a:rPr>
              <a:t>我一个支点</a:t>
            </a:r>
            <a:r>
              <a:rPr lang="en-US" altLang="zh-CN" sz="2000" dirty="0">
                <a:latin typeface="+mn-ea"/>
                <a:ea typeface="+mn-ea"/>
              </a:rPr>
              <a:t>,</a:t>
            </a:r>
            <a:r>
              <a:rPr lang="zh-CN" altLang="en-US" sz="2000" dirty="0">
                <a:latin typeface="+mn-ea"/>
                <a:ea typeface="+mn-ea"/>
              </a:rPr>
              <a:t>我能撬动整个</a:t>
            </a:r>
            <a:r>
              <a:rPr lang="zh-CN" altLang="en-US" sz="2000" dirty="0" smtClean="0">
                <a:latin typeface="+mn-ea"/>
                <a:ea typeface="+mn-ea"/>
              </a:rPr>
              <a:t>地球”</a:t>
            </a:r>
            <a:endParaRPr lang="zh-CN" altLang="en-US" sz="2000" dirty="0">
              <a:latin typeface="+mn-ea"/>
              <a:ea typeface="+mn-ea"/>
            </a:endParaRPr>
          </a:p>
        </p:txBody>
      </p:sp>
      <p:grpSp>
        <p:nvGrpSpPr>
          <p:cNvPr id="21" name="组合 20"/>
          <p:cNvGrpSpPr/>
          <p:nvPr/>
        </p:nvGrpSpPr>
        <p:grpSpPr>
          <a:xfrm>
            <a:off x="7875526" y="1736703"/>
            <a:ext cx="2703600" cy="2800800"/>
            <a:chOff x="6819962" y="2435054"/>
            <a:chExt cx="1983600" cy="2080800"/>
          </a:xfrm>
        </p:grpSpPr>
        <p:grpSp>
          <p:nvGrpSpPr>
            <p:cNvPr id="52" name="组合 51"/>
            <p:cNvGrpSpPr/>
            <p:nvPr/>
          </p:nvGrpSpPr>
          <p:grpSpPr>
            <a:xfrm>
              <a:off x="6819962" y="2435054"/>
              <a:ext cx="1983600" cy="2080800"/>
              <a:chOff x="3253409" y="1323202"/>
              <a:chExt cx="2637182" cy="2712155"/>
            </a:xfrm>
          </p:grpSpPr>
          <p:graphicFrame>
            <p:nvGraphicFramePr>
              <p:cNvPr id="53" name="图表 52"/>
              <p:cNvGraphicFramePr/>
              <p:nvPr/>
            </p:nvGraphicFramePr>
            <p:xfrm>
              <a:off x="3253409" y="1323202"/>
              <a:ext cx="2637182"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54" name="组合 53"/>
              <p:cNvGrpSpPr/>
              <p:nvPr/>
            </p:nvGrpSpPr>
            <p:grpSpPr>
              <a:xfrm>
                <a:off x="3560817" y="1670939"/>
                <a:ext cx="2020315" cy="2020938"/>
                <a:chOff x="3617103" y="1164972"/>
                <a:chExt cx="2147888" cy="2147888"/>
              </a:xfrm>
            </p:grpSpPr>
            <p:sp>
              <p:nvSpPr>
                <p:cNvPr id="64" name="Freeform 12"/>
                <p:cNvSpPr/>
                <p:nvPr/>
              </p:nvSpPr>
              <p:spPr bwMode="auto">
                <a:xfrm rot="900000">
                  <a:off x="3617103" y="116497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lumMod val="50000"/>
                      </a:sysClr>
                    </a:solidFill>
                    <a:effectLst/>
                    <a:uLnTx/>
                    <a:uFillTx/>
                  </a:endParaRPr>
                </a:p>
              </p:txBody>
            </p:sp>
            <p:sp>
              <p:nvSpPr>
                <p:cNvPr id="62" name="Freeform 14"/>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lumMod val="50000"/>
                      </a:sysClr>
                    </a:solidFill>
                    <a:effectLst/>
                    <a:uLnTx/>
                    <a:uFillTx/>
                  </a:endParaRPr>
                </a:p>
              </p:txBody>
            </p:sp>
          </p:grpSp>
          <p:sp>
            <p:nvSpPr>
              <p:cNvPr id="55" name="Freeform 19"/>
              <p:cNvSpPr>
                <a:spLocks noEditPoints="1"/>
              </p:cNvSpPr>
              <p:nvPr/>
            </p:nvSpPr>
            <p:spPr bwMode="auto">
              <a:xfrm>
                <a:off x="4344783" y="2080731"/>
                <a:ext cx="440980"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rgbClr val="99CB38">
                  <a:lumMod val="100000"/>
                </a:srgbClr>
              </a:solidFill>
              <a:ln>
                <a:noFill/>
              </a:ln>
            </p:spPr>
            <p:txBody>
              <a:bodyPr vert="horz" wrap="square" lIns="91419" tIns="45709" rIns="91419" bIns="45709"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lumMod val="50000"/>
                    </a:sysClr>
                  </a:solidFill>
                  <a:effectLst/>
                  <a:uLnTx/>
                  <a:uFillTx/>
                </a:endParaRPr>
              </a:p>
            </p:txBody>
          </p:sp>
        </p:grpSp>
        <p:sp>
          <p:nvSpPr>
            <p:cNvPr id="20" name="TextBox 19"/>
            <p:cNvSpPr txBox="1"/>
            <p:nvPr/>
          </p:nvSpPr>
          <p:spPr>
            <a:xfrm>
              <a:off x="7482666" y="3331974"/>
              <a:ext cx="648072" cy="617373"/>
            </a:xfrm>
            <a:prstGeom prst="rect">
              <a:avLst/>
            </a:prstGeom>
            <a:noFill/>
          </p:spPr>
          <p:txBody>
            <a:bodyPr wrap="square" rtlCol="0">
              <a:spAutoFit/>
            </a:bodyPr>
            <a:lstStyle/>
            <a:p>
              <a:pPr algn="ctr"/>
              <a:r>
                <a:rPr lang="zh-CN" altLang="en-US" sz="2400" b="1" dirty="0" smtClean="0">
                  <a:solidFill>
                    <a:srgbClr val="00B050"/>
                  </a:solidFill>
                  <a:latin typeface="+mn-ea"/>
                  <a:ea typeface="+mn-ea"/>
                </a:rPr>
                <a:t>考虑因素</a:t>
              </a:r>
              <a:endParaRPr lang="zh-CN" altLang="en-US" sz="2400" b="1" dirty="0">
                <a:solidFill>
                  <a:srgbClr val="00B050"/>
                </a:solidFill>
                <a:latin typeface="+mn-ea"/>
                <a:ea typeface="+mn-ea"/>
              </a:endParaRPr>
            </a:p>
          </p:txBody>
        </p:sp>
      </p:grpSp>
      <p:sp>
        <p:nvSpPr>
          <p:cNvPr id="30726" name="TextBox 30725"/>
          <p:cNvSpPr txBox="1"/>
          <p:nvPr/>
        </p:nvSpPr>
        <p:spPr>
          <a:xfrm>
            <a:off x="10882803" y="1673538"/>
            <a:ext cx="1470873" cy="461665"/>
          </a:xfrm>
          <a:prstGeom prst="rect">
            <a:avLst/>
          </a:prstGeom>
          <a:noFill/>
        </p:spPr>
        <p:txBody>
          <a:bodyPr wrap="square" rtlCol="0">
            <a:spAutoFit/>
          </a:bodyPr>
          <a:lstStyle/>
          <a:p>
            <a:r>
              <a:rPr lang="zh-CN" altLang="en-US" sz="2400" b="1" dirty="0" smtClean="0"/>
              <a:t>支架超高</a:t>
            </a:r>
            <a:endParaRPr lang="zh-CN" altLang="en-US" sz="2400" b="1" dirty="0"/>
          </a:p>
        </p:txBody>
      </p:sp>
      <p:sp>
        <p:nvSpPr>
          <p:cNvPr id="93" name="TextBox 92"/>
          <p:cNvSpPr txBox="1"/>
          <p:nvPr/>
        </p:nvSpPr>
        <p:spPr>
          <a:xfrm>
            <a:off x="6141921" y="1478395"/>
            <a:ext cx="1540277" cy="461665"/>
          </a:xfrm>
          <a:prstGeom prst="rect">
            <a:avLst/>
          </a:prstGeom>
          <a:noFill/>
        </p:spPr>
        <p:txBody>
          <a:bodyPr wrap="square" rtlCol="0">
            <a:spAutoFit/>
          </a:bodyPr>
          <a:lstStyle/>
          <a:p>
            <a:pPr algn="ctr"/>
            <a:r>
              <a:rPr lang="zh-CN" altLang="en-US" sz="2400" b="1" dirty="0" smtClean="0"/>
              <a:t>前梁超长</a:t>
            </a:r>
            <a:endParaRPr lang="zh-CN" altLang="en-US" sz="2400" b="1" dirty="0"/>
          </a:p>
        </p:txBody>
      </p:sp>
      <p:sp>
        <p:nvSpPr>
          <p:cNvPr id="97" name="TextBox 96"/>
          <p:cNvSpPr txBox="1"/>
          <p:nvPr/>
        </p:nvSpPr>
        <p:spPr>
          <a:xfrm>
            <a:off x="10951604" y="4301089"/>
            <a:ext cx="1470873" cy="461665"/>
          </a:xfrm>
          <a:prstGeom prst="rect">
            <a:avLst/>
          </a:prstGeom>
          <a:noFill/>
        </p:spPr>
        <p:txBody>
          <a:bodyPr wrap="square" rtlCol="0">
            <a:spAutoFit/>
          </a:bodyPr>
          <a:lstStyle/>
          <a:p>
            <a:pPr algn="ctr"/>
            <a:r>
              <a:rPr lang="zh-CN" altLang="en-US" sz="2400" b="1" dirty="0" smtClean="0"/>
              <a:t>固定位置</a:t>
            </a:r>
            <a:endParaRPr lang="zh-CN" altLang="en-US" sz="2400" b="1" dirty="0"/>
          </a:p>
        </p:txBody>
      </p:sp>
      <p:grpSp>
        <p:nvGrpSpPr>
          <p:cNvPr id="101" name="组合 100"/>
          <p:cNvGrpSpPr/>
          <p:nvPr/>
        </p:nvGrpSpPr>
        <p:grpSpPr>
          <a:xfrm flipH="1" flipV="1">
            <a:off x="6152331" y="3701893"/>
            <a:ext cx="2128434" cy="658537"/>
            <a:chOff x="9813751" y="2536205"/>
            <a:chExt cx="1527754" cy="497150"/>
          </a:xfrm>
        </p:grpSpPr>
        <p:cxnSp>
          <p:nvCxnSpPr>
            <p:cNvPr id="102" name="直接连接符 101"/>
            <p:cNvCxnSpPr/>
            <p:nvPr/>
          </p:nvCxnSpPr>
          <p:spPr>
            <a:xfrm flipV="1">
              <a:off x="9813751" y="2536205"/>
              <a:ext cx="432048" cy="4971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10245799" y="2536205"/>
              <a:ext cx="1095706"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04" name="TextBox 103"/>
          <p:cNvSpPr txBox="1"/>
          <p:nvPr/>
        </p:nvSpPr>
        <p:spPr>
          <a:xfrm>
            <a:off x="6232664" y="4425503"/>
            <a:ext cx="1470873" cy="461665"/>
          </a:xfrm>
          <a:prstGeom prst="rect">
            <a:avLst/>
          </a:prstGeom>
          <a:noFill/>
        </p:spPr>
        <p:txBody>
          <a:bodyPr wrap="square" rtlCol="0">
            <a:spAutoFit/>
          </a:bodyPr>
          <a:lstStyle/>
          <a:p>
            <a:pPr algn="ctr"/>
            <a:r>
              <a:rPr lang="zh-CN" altLang="en-US" sz="2400" b="1" dirty="0" smtClean="0"/>
              <a:t>异形结构</a:t>
            </a:r>
            <a:endParaRPr lang="zh-CN" altLang="en-US" sz="2400" b="1" dirty="0"/>
          </a:p>
        </p:txBody>
      </p:sp>
      <p:sp>
        <p:nvSpPr>
          <p:cNvPr id="30727" name="TextBox 30726"/>
          <p:cNvSpPr txBox="1"/>
          <p:nvPr/>
        </p:nvSpPr>
        <p:spPr>
          <a:xfrm>
            <a:off x="6573391" y="5416525"/>
            <a:ext cx="5326387" cy="400110"/>
          </a:xfrm>
          <a:prstGeom prst="rect">
            <a:avLst/>
          </a:prstGeom>
          <a:noFill/>
        </p:spPr>
        <p:txBody>
          <a:bodyPr wrap="square" rtlCol="0">
            <a:spAutoFit/>
          </a:bodyPr>
          <a:lstStyle/>
          <a:p>
            <a:pPr algn="ctr"/>
            <a:r>
              <a:rPr lang="zh-CN" altLang="en-US" sz="2000" b="1" dirty="0" smtClean="0">
                <a:latin typeface="+mn-ea"/>
                <a:ea typeface="+mn-ea"/>
              </a:rPr>
              <a:t>编制专项施工方案，决定是否要进行专家论证</a:t>
            </a:r>
            <a:endParaRPr lang="zh-CN" altLang="en-US" sz="2000" b="1"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1719343" cy="369332"/>
              <a:chOff x="1" y="378896"/>
              <a:chExt cx="1719343" cy="405074"/>
            </a:xfrm>
          </p:grpSpPr>
          <p:sp>
            <p:nvSpPr>
              <p:cNvPr id="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919" y="3472308"/>
            <a:ext cx="5930432" cy="271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https://timgsa.baidu.com/timg?image&amp;quality=80&amp;size=b9999_10000&amp;sec=1547726547229&amp;di=7e9a5609fd193109f04036ce020671da&amp;imgtype=0&amp;src=http%3A%2F%2Fcos.solepic.com%2FUploadImg%2F20180926%2F2018092611435122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575" y="1509238"/>
            <a:ext cx="3926141" cy="39261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D:\1、华中公司\3、专项检查\2017年8月高处作业吊篮专项检查\人保财险\IMG_20170806_143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214" y="808013"/>
            <a:ext cx="3072341"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D:\1、华中公司\3、专项检查\2017年8月高处作业吊篮专项检查\人保财险\IMG_20170806_1434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135" y="808013"/>
            <a:ext cx="3072342" cy="230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1719343" cy="369332"/>
              <a:chOff x="1" y="378896"/>
              <a:chExt cx="1719343" cy="405074"/>
            </a:xfrm>
          </p:grpSpPr>
          <p:sp>
            <p:nvSpPr>
              <p:cNvPr id="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矩形 9"/>
          <p:cNvSpPr/>
          <p:nvPr/>
        </p:nvSpPr>
        <p:spPr>
          <a:xfrm>
            <a:off x="1746296" y="3040261"/>
            <a:ext cx="9273957" cy="103676"/>
          </a:xfrm>
          <a:custGeom>
            <a:avLst/>
            <a:gdLst/>
            <a:ahLst/>
            <a:cxnLst/>
            <a:rect l="l" t="t" r="r" b="b"/>
            <a:pathLst>
              <a:path w="144016" h="869444">
                <a:moveTo>
                  <a:pt x="0" y="0"/>
                </a:moveTo>
                <a:lnTo>
                  <a:pt x="144016" y="0"/>
                </a:lnTo>
                <a:lnTo>
                  <a:pt x="144016" y="869444"/>
                </a:lnTo>
                <a:lnTo>
                  <a:pt x="0" y="869444"/>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7" tIns="60928" rIns="121857" bIns="60928"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grpSp>
        <p:nvGrpSpPr>
          <p:cNvPr id="16" name="组合 15"/>
          <p:cNvGrpSpPr/>
          <p:nvPr/>
        </p:nvGrpSpPr>
        <p:grpSpPr>
          <a:xfrm>
            <a:off x="1759233" y="1528093"/>
            <a:ext cx="4323883" cy="1323439"/>
            <a:chOff x="549712" y="975749"/>
            <a:chExt cx="3888432" cy="1189726"/>
          </a:xfrm>
        </p:grpSpPr>
        <p:sp>
          <p:nvSpPr>
            <p:cNvPr id="17" name="圆角矩形 16"/>
            <p:cNvSpPr/>
            <p:nvPr/>
          </p:nvSpPr>
          <p:spPr>
            <a:xfrm>
              <a:off x="549712" y="975749"/>
              <a:ext cx="3888432" cy="1189726"/>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18" name="直接连接符 17"/>
            <p:cNvCxnSpPr/>
            <p:nvPr/>
          </p:nvCxnSpPr>
          <p:spPr>
            <a:xfrm>
              <a:off x="1727684" y="1087388"/>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3" descr="FD1DDF730CE4456e89755B07FE1653D0# #Rectangle 13"/>
            <p:cNvSpPr>
              <a:spLocks noChangeArrowheads="1"/>
            </p:cNvSpPr>
            <p:nvPr/>
          </p:nvSpPr>
          <p:spPr bwMode="auto">
            <a:xfrm>
              <a:off x="1876104" y="975749"/>
              <a:ext cx="2429342" cy="96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smtClean="0">
                  <a:latin typeface="宋体" panose="02010600030101010101" pitchFamily="2" charset="-122"/>
                </a:rPr>
                <a:t>技术档案资料：</a:t>
              </a:r>
              <a:endParaRPr lang="en-US" altLang="zh-CN" sz="1600" dirty="0" smtClean="0">
                <a:latin typeface="宋体" panose="02010600030101010101" pitchFamily="2" charset="-122"/>
              </a:endParaRPr>
            </a:p>
            <a:p>
              <a:pPr eaLnBrk="1" hangingPunct="1">
                <a:spcBef>
                  <a:spcPct val="0"/>
                </a:spcBef>
                <a:buNone/>
                <a:defRPr/>
              </a:pPr>
              <a:r>
                <a:rPr lang="zh-CN" altLang="en-US" sz="1600" dirty="0">
                  <a:latin typeface="宋体" panose="02010600030101010101" pitchFamily="2" charset="-122"/>
                </a:rPr>
                <a:t>必须</a:t>
              </a:r>
              <a:r>
                <a:rPr lang="zh-CN" altLang="en-US" sz="1600" dirty="0" smtClean="0">
                  <a:latin typeface="宋体" panose="02010600030101010101" pitchFamily="2" charset="-122"/>
                </a:rPr>
                <a:t>同时提供</a:t>
              </a:r>
              <a:r>
                <a:rPr lang="zh-CN" altLang="en-US" sz="1600" dirty="0">
                  <a:latin typeface="宋体" panose="02010600030101010101" pitchFamily="2" charset="-122"/>
                </a:rPr>
                <a:t>吊篮生产厂家的生产许可证、产品出厂合格证</a:t>
              </a:r>
              <a:r>
                <a:rPr lang="zh-CN" altLang="en-US" sz="1600" dirty="0" smtClean="0">
                  <a:latin typeface="宋体" panose="02010600030101010101" pitchFamily="2" charset="-122"/>
                </a:rPr>
                <a:t>，说明书、</a:t>
              </a:r>
              <a:endParaRPr lang="en-US" altLang="zh-CN" sz="1600" dirty="0">
                <a:solidFill>
                  <a:schemeClr val="bg2">
                    <a:lumMod val="10000"/>
                  </a:schemeClr>
                </a:solidFill>
                <a:latin typeface="宋体" panose="02010600030101010101" pitchFamily="2" charset="-122"/>
                <a:sym typeface="Arial" panose="020B0604020202020204"/>
              </a:endParaRPr>
            </a:p>
          </p:txBody>
        </p:sp>
        <p:sp>
          <p:nvSpPr>
            <p:cNvPr id="21" name="椭圆 20"/>
            <p:cNvSpPr/>
            <p:nvPr/>
          </p:nvSpPr>
          <p:spPr>
            <a:xfrm>
              <a:off x="683568" y="1128228"/>
              <a:ext cx="870820" cy="87082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sp>
          <p:nvSpPr>
            <p:cNvPr id="22" name="Freeform 24"/>
            <p:cNvSpPr>
              <a:spLocks noEditPoints="1"/>
            </p:cNvSpPr>
            <p:nvPr/>
          </p:nvSpPr>
          <p:spPr bwMode="auto">
            <a:xfrm flipH="1">
              <a:off x="908390" y="1296472"/>
              <a:ext cx="489792" cy="521632"/>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w="9525">
              <a:noFill/>
              <a:round/>
            </a:ln>
            <a:effectLst/>
          </p:spPr>
          <p:txBody>
            <a:bodyPr vert="horz" wrap="square" lIns="121860" tIns="60930" rIns="121860" bIns="60930" numCol="1" anchor="t" anchorCtr="0" compatLnSpc="1"/>
            <a:lstStyle/>
            <a:p>
              <a:endParaRPr lang="zh-CN" altLang="en-US" sz="3200">
                <a:solidFill>
                  <a:schemeClr val="bg2">
                    <a:lumMod val="10000"/>
                  </a:schemeClr>
                </a:solidFill>
                <a:latin typeface="Arial" panose="020B0604020202020204"/>
                <a:ea typeface="微软雅黑" panose="020B0503020204020204" pitchFamily="34" charset="-122"/>
                <a:sym typeface="Arial" panose="020B0604020202020204"/>
              </a:endParaRPr>
            </a:p>
          </p:txBody>
        </p:sp>
      </p:grpSp>
      <p:grpSp>
        <p:nvGrpSpPr>
          <p:cNvPr id="23" name="组合 22"/>
          <p:cNvGrpSpPr/>
          <p:nvPr/>
        </p:nvGrpSpPr>
        <p:grpSpPr>
          <a:xfrm>
            <a:off x="6696371" y="1528093"/>
            <a:ext cx="4323883" cy="1340822"/>
            <a:chOff x="4651504" y="975749"/>
            <a:chExt cx="3888432" cy="1205354"/>
          </a:xfrm>
        </p:grpSpPr>
        <p:sp>
          <p:nvSpPr>
            <p:cNvPr id="24" name="圆角矩形 23"/>
            <p:cNvSpPr/>
            <p:nvPr/>
          </p:nvSpPr>
          <p:spPr>
            <a:xfrm>
              <a:off x="4651504" y="975749"/>
              <a:ext cx="3888432" cy="1189727"/>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25" name="直接连接符 24"/>
            <p:cNvCxnSpPr/>
            <p:nvPr/>
          </p:nvCxnSpPr>
          <p:spPr>
            <a:xfrm>
              <a:off x="5829476" y="1087388"/>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6" name="Rectangle 13" descr="FD1DDF730CE4456e89755B07FE1653D0# #Rectangle 13"/>
            <p:cNvSpPr>
              <a:spLocks noChangeArrowheads="1"/>
            </p:cNvSpPr>
            <p:nvPr/>
          </p:nvSpPr>
          <p:spPr bwMode="auto">
            <a:xfrm>
              <a:off x="5977897" y="991376"/>
              <a:ext cx="2562038" cy="118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smtClean="0">
                  <a:latin typeface="宋体" panose="02010600030101010101" pitchFamily="2" charset="-122"/>
                  <a:sym typeface="Arial" panose="020B0604020202020204"/>
                </a:rPr>
                <a:t>悬挂机构：</a:t>
              </a:r>
              <a:endParaRPr lang="en-US" altLang="zh-CN" sz="1600" dirty="0">
                <a:latin typeface="宋体" panose="02010600030101010101" pitchFamily="2" charset="-122"/>
                <a:sym typeface="Arial" panose="020B0604020202020204"/>
              </a:endParaRPr>
            </a:p>
            <a:p>
              <a:pPr eaLnBrk="1" hangingPunct="1">
                <a:spcBef>
                  <a:spcPct val="0"/>
                </a:spcBef>
                <a:buNone/>
                <a:defRPr/>
              </a:pPr>
              <a:r>
                <a:rPr lang="zh-CN" altLang="en-US" sz="1600" dirty="0">
                  <a:latin typeface="宋体" panose="02010600030101010101" pitchFamily="2" charset="-122"/>
                  <a:sym typeface="Arial" panose="020B0604020202020204"/>
                </a:rPr>
                <a:t>钢挂机构有足够的强度和稳定性，无变形、开裂、破损等问题</a:t>
              </a:r>
              <a:r>
                <a:rPr lang="zh-CN" altLang="en-US" sz="1600" dirty="0" smtClean="0">
                  <a:latin typeface="宋体" panose="02010600030101010101" pitchFamily="2" charset="-122"/>
                  <a:sym typeface="Arial" panose="020B0604020202020204"/>
                </a:rPr>
                <a:t>；配重的数量和质量必须满足设计要求</a:t>
              </a:r>
              <a:endParaRPr lang="en-US" altLang="zh-CN" sz="1600" dirty="0">
                <a:latin typeface="宋体" panose="02010600030101010101" pitchFamily="2" charset="-122"/>
                <a:sym typeface="Arial" panose="020B0604020202020204"/>
              </a:endParaRPr>
            </a:p>
          </p:txBody>
        </p:sp>
        <p:sp>
          <p:nvSpPr>
            <p:cNvPr id="28" name="椭圆 27"/>
            <p:cNvSpPr/>
            <p:nvPr/>
          </p:nvSpPr>
          <p:spPr>
            <a:xfrm>
              <a:off x="4785360" y="1128228"/>
              <a:ext cx="870820" cy="8708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sp>
          <p:nvSpPr>
            <p:cNvPr id="29" name="Freeform 25"/>
            <p:cNvSpPr>
              <a:spLocks noEditPoints="1"/>
            </p:cNvSpPr>
            <p:nvPr/>
          </p:nvSpPr>
          <p:spPr bwMode="auto">
            <a:xfrm flipH="1">
              <a:off x="4961760" y="1319214"/>
              <a:ext cx="518020" cy="488850"/>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chemeClr val="bg1"/>
            </a:solidFill>
            <a:ln w="9525">
              <a:noFill/>
              <a:round/>
            </a:ln>
            <a:effectLst/>
          </p:spPr>
          <p:txBody>
            <a:bodyPr vert="horz" wrap="square" lIns="121860" tIns="60930" rIns="121860" bIns="60930" numCol="1" anchor="t" anchorCtr="0" compatLnSpc="1"/>
            <a:lstStyle/>
            <a:p>
              <a:endParaRPr lang="zh-CN" altLang="en-US" sz="3200">
                <a:solidFill>
                  <a:schemeClr val="bg2">
                    <a:lumMod val="10000"/>
                  </a:schemeClr>
                </a:solidFill>
                <a:latin typeface="Arial" panose="020B0604020202020204"/>
                <a:ea typeface="微软雅黑" panose="020B0503020204020204" pitchFamily="34" charset="-122"/>
                <a:sym typeface="Arial" panose="020B0604020202020204"/>
              </a:endParaRPr>
            </a:p>
          </p:txBody>
        </p:sp>
      </p:grpSp>
      <p:grpSp>
        <p:nvGrpSpPr>
          <p:cNvPr id="30" name="组合 29"/>
          <p:cNvGrpSpPr/>
          <p:nvPr/>
        </p:nvGrpSpPr>
        <p:grpSpPr>
          <a:xfrm>
            <a:off x="6696371" y="3328292"/>
            <a:ext cx="4323883" cy="1323440"/>
            <a:chOff x="4651504" y="3132593"/>
            <a:chExt cx="3888432" cy="1189728"/>
          </a:xfrm>
        </p:grpSpPr>
        <p:sp>
          <p:nvSpPr>
            <p:cNvPr id="31" name="圆角矩形 30"/>
            <p:cNvSpPr/>
            <p:nvPr/>
          </p:nvSpPr>
          <p:spPr>
            <a:xfrm>
              <a:off x="4651504" y="3132593"/>
              <a:ext cx="3888432" cy="1189728"/>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32" name="直接连接符 31"/>
            <p:cNvCxnSpPr/>
            <p:nvPr/>
          </p:nvCxnSpPr>
          <p:spPr>
            <a:xfrm>
              <a:off x="5829476" y="3236625"/>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13" descr="FD1DDF730CE4456e89755B07FE1653D0# #Rectangle 13"/>
            <p:cNvSpPr>
              <a:spLocks noChangeArrowheads="1"/>
            </p:cNvSpPr>
            <p:nvPr/>
          </p:nvSpPr>
          <p:spPr bwMode="auto">
            <a:xfrm>
              <a:off x="5977898" y="3243264"/>
              <a:ext cx="2457591" cy="96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a:latin typeface="宋体" panose="02010600030101010101" pitchFamily="2" charset="-122"/>
                  <a:sym typeface="Arial" panose="020B0604020202020204"/>
                </a:rPr>
                <a:t>钢丝绳：</a:t>
              </a:r>
              <a:endParaRPr lang="en-US" altLang="zh-CN" sz="1600" dirty="0">
                <a:latin typeface="宋体" panose="02010600030101010101" pitchFamily="2" charset="-122"/>
                <a:sym typeface="Arial" panose="020B0604020202020204"/>
              </a:endParaRPr>
            </a:p>
            <a:p>
              <a:pPr eaLnBrk="1" hangingPunct="1">
                <a:spcBef>
                  <a:spcPct val="0"/>
                </a:spcBef>
                <a:buNone/>
                <a:defRPr/>
              </a:pPr>
              <a:r>
                <a:rPr lang="zh-CN" altLang="en-US" sz="1600" dirty="0">
                  <a:latin typeface="宋体" panose="02010600030101010101" pitchFamily="2" charset="-122"/>
                  <a:sym typeface="Arial" panose="020B0604020202020204"/>
                </a:rPr>
                <a:t>直径、规格应符合设计要求；钢丝绳不应有锈蚀、扭曲、断裂、变形、断丝、断股</a:t>
              </a:r>
              <a:endParaRPr lang="en-US" altLang="zh-CN" sz="1600" dirty="0">
                <a:latin typeface="宋体" panose="02010600030101010101" pitchFamily="2" charset="-122"/>
                <a:sym typeface="Arial" panose="020B0604020202020204"/>
              </a:endParaRPr>
            </a:p>
          </p:txBody>
        </p:sp>
        <p:grpSp>
          <p:nvGrpSpPr>
            <p:cNvPr id="35" name="组合 34"/>
            <p:cNvGrpSpPr/>
            <p:nvPr/>
          </p:nvGrpSpPr>
          <p:grpSpPr>
            <a:xfrm>
              <a:off x="4785360" y="3277465"/>
              <a:ext cx="870820" cy="870820"/>
              <a:chOff x="4785360" y="3277465"/>
              <a:chExt cx="870820" cy="870820"/>
            </a:xfrm>
          </p:grpSpPr>
          <p:sp>
            <p:nvSpPr>
              <p:cNvPr id="36" name="椭圆 35"/>
              <p:cNvSpPr/>
              <p:nvPr/>
            </p:nvSpPr>
            <p:spPr>
              <a:xfrm>
                <a:off x="4785360" y="3277465"/>
                <a:ext cx="870820" cy="8708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pic>
            <p:nvPicPr>
              <p:cNvPr id="37" name="Picture 3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96685" y="3438522"/>
                <a:ext cx="448170" cy="529655"/>
              </a:xfrm>
              <a:prstGeom prst="rect">
                <a:avLst/>
              </a:prstGeom>
              <a:ln>
                <a:noFill/>
              </a:ln>
            </p:spPr>
          </p:pic>
        </p:grpSp>
      </p:grpSp>
      <p:grpSp>
        <p:nvGrpSpPr>
          <p:cNvPr id="38" name="组合 37"/>
          <p:cNvGrpSpPr/>
          <p:nvPr/>
        </p:nvGrpSpPr>
        <p:grpSpPr>
          <a:xfrm>
            <a:off x="1759233" y="3328292"/>
            <a:ext cx="4323883" cy="1323440"/>
            <a:chOff x="549712" y="3130176"/>
            <a:chExt cx="3888432" cy="1189726"/>
          </a:xfrm>
        </p:grpSpPr>
        <p:sp>
          <p:nvSpPr>
            <p:cNvPr id="39" name="圆角矩形 38"/>
            <p:cNvSpPr/>
            <p:nvPr/>
          </p:nvSpPr>
          <p:spPr>
            <a:xfrm>
              <a:off x="549712" y="3130176"/>
              <a:ext cx="3888432" cy="1189726"/>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40" name="直接连接符 39"/>
            <p:cNvCxnSpPr/>
            <p:nvPr/>
          </p:nvCxnSpPr>
          <p:spPr>
            <a:xfrm>
              <a:off x="1727684" y="3248789"/>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1" name="Rectangle 13" descr="FD1DDF730CE4456e89755B07FE1653D0# #Rectangle 13"/>
            <p:cNvSpPr>
              <a:spLocks noChangeArrowheads="1"/>
            </p:cNvSpPr>
            <p:nvPr/>
          </p:nvSpPr>
          <p:spPr bwMode="auto">
            <a:xfrm>
              <a:off x="1876103" y="3130176"/>
              <a:ext cx="2429342" cy="118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a:latin typeface="宋体" panose="02010600030101010101" pitchFamily="2" charset="-122"/>
                  <a:sym typeface="Arial" panose="020B0604020202020204"/>
                </a:rPr>
                <a:t>悬吊平台：</a:t>
              </a:r>
              <a:endParaRPr lang="en-US" altLang="zh-CN" sz="1600" dirty="0">
                <a:latin typeface="宋体" panose="02010600030101010101" pitchFamily="2" charset="-122"/>
                <a:sym typeface="Arial" panose="020B0604020202020204"/>
              </a:endParaRPr>
            </a:p>
            <a:p>
              <a:pPr eaLnBrk="1" hangingPunct="1">
                <a:spcBef>
                  <a:spcPct val="0"/>
                </a:spcBef>
                <a:buNone/>
                <a:defRPr/>
              </a:pPr>
              <a:r>
                <a:rPr lang="zh-CN" altLang="en-US" sz="1600" dirty="0">
                  <a:latin typeface="宋体" panose="02010600030101010101" pitchFamily="2" charset="-122"/>
                </a:rPr>
                <a:t>平台金属结构不得有扭曲，变形和裂纹；特别是底板部位，如发现锈蚀开裂，不予验收，不准使用</a:t>
              </a:r>
              <a:endParaRPr lang="en-US" altLang="zh-CN" sz="1600" dirty="0">
                <a:latin typeface="宋体" panose="02010600030101010101" pitchFamily="2" charset="-122"/>
                <a:sym typeface="Arial" panose="020B0604020202020204"/>
              </a:endParaRPr>
            </a:p>
          </p:txBody>
        </p:sp>
        <p:grpSp>
          <p:nvGrpSpPr>
            <p:cNvPr id="43" name="组合 42"/>
            <p:cNvGrpSpPr/>
            <p:nvPr/>
          </p:nvGrpSpPr>
          <p:grpSpPr>
            <a:xfrm>
              <a:off x="683568" y="3289629"/>
              <a:ext cx="870820" cy="870820"/>
              <a:chOff x="683568" y="3289629"/>
              <a:chExt cx="870820" cy="870820"/>
            </a:xfrm>
          </p:grpSpPr>
          <p:sp>
            <p:nvSpPr>
              <p:cNvPr id="44" name="椭圆 43"/>
              <p:cNvSpPr/>
              <p:nvPr/>
            </p:nvSpPr>
            <p:spPr>
              <a:xfrm>
                <a:off x="683568" y="3289629"/>
                <a:ext cx="870820" cy="8708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pic>
            <p:nvPicPr>
              <p:cNvPr id="45" name="Picture 4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7983" y="3463350"/>
                <a:ext cx="381990" cy="499050"/>
              </a:xfrm>
              <a:prstGeom prst="rect">
                <a:avLst/>
              </a:prstGeom>
              <a:ln>
                <a:noFill/>
              </a:ln>
            </p:spPr>
          </p:pic>
        </p:grpSp>
      </p:grpSp>
      <p:sp>
        <p:nvSpPr>
          <p:cNvPr id="42" name="矩形 9"/>
          <p:cNvSpPr/>
          <p:nvPr/>
        </p:nvSpPr>
        <p:spPr>
          <a:xfrm>
            <a:off x="1746295" y="4880801"/>
            <a:ext cx="9273957" cy="103676"/>
          </a:xfrm>
          <a:custGeom>
            <a:avLst/>
            <a:gdLst/>
            <a:ahLst/>
            <a:cxnLst/>
            <a:rect l="l" t="t" r="r" b="b"/>
            <a:pathLst>
              <a:path w="144016" h="869444">
                <a:moveTo>
                  <a:pt x="0" y="0"/>
                </a:moveTo>
                <a:lnTo>
                  <a:pt x="144016" y="0"/>
                </a:lnTo>
                <a:lnTo>
                  <a:pt x="144016" y="869444"/>
                </a:lnTo>
                <a:lnTo>
                  <a:pt x="0" y="869444"/>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7" tIns="60928" rIns="121857" bIns="60928"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grpSp>
        <p:nvGrpSpPr>
          <p:cNvPr id="46" name="组合 45"/>
          <p:cNvGrpSpPr/>
          <p:nvPr/>
        </p:nvGrpSpPr>
        <p:grpSpPr>
          <a:xfrm>
            <a:off x="6714004" y="5200500"/>
            <a:ext cx="4323883" cy="1296145"/>
            <a:chOff x="4651504" y="3129440"/>
            <a:chExt cx="3888432" cy="1165191"/>
          </a:xfrm>
        </p:grpSpPr>
        <p:sp>
          <p:nvSpPr>
            <p:cNvPr id="47" name="圆角矩形 46"/>
            <p:cNvSpPr/>
            <p:nvPr/>
          </p:nvSpPr>
          <p:spPr>
            <a:xfrm>
              <a:off x="4651504" y="3129440"/>
              <a:ext cx="3888432" cy="1165191"/>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48" name="直接连接符 47"/>
            <p:cNvCxnSpPr/>
            <p:nvPr/>
          </p:nvCxnSpPr>
          <p:spPr>
            <a:xfrm>
              <a:off x="5829476" y="3236625"/>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9" name="Rectangle 13" descr="FD1DDF730CE4456e89755B07FE1653D0# #Rectangle 13"/>
            <p:cNvSpPr>
              <a:spLocks noChangeArrowheads="1"/>
            </p:cNvSpPr>
            <p:nvPr/>
          </p:nvSpPr>
          <p:spPr bwMode="auto">
            <a:xfrm>
              <a:off x="5962041" y="3219158"/>
              <a:ext cx="2457591" cy="96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smtClean="0">
                  <a:latin typeface="宋体" panose="02010600030101010101" pitchFamily="2" charset="-122"/>
                  <a:sym typeface="Arial" panose="020B0604020202020204"/>
                </a:rPr>
                <a:t>安全绳：</a:t>
              </a:r>
              <a:endParaRPr lang="en-US" altLang="zh-CN" sz="1600" dirty="0">
                <a:latin typeface="宋体" panose="02010600030101010101" pitchFamily="2" charset="-122"/>
                <a:sym typeface="Arial" panose="020B0604020202020204"/>
              </a:endParaRPr>
            </a:p>
            <a:p>
              <a:pPr eaLnBrk="1" hangingPunct="1">
                <a:spcBef>
                  <a:spcPct val="0"/>
                </a:spcBef>
                <a:buNone/>
                <a:defRPr/>
              </a:pPr>
              <a:r>
                <a:rPr lang="zh-CN" altLang="en-US" sz="1600" dirty="0" smtClean="0">
                  <a:latin typeface="宋体" panose="02010600030101010101" pitchFamily="2" charset="-122"/>
                  <a:sym typeface="Arial" panose="020B0604020202020204"/>
                </a:rPr>
                <a:t>安全绳不得有断股，长度足够保证能够落到地面；棱角处的防摩擦措施</a:t>
              </a:r>
              <a:endParaRPr lang="en-US" altLang="zh-CN" sz="1600" dirty="0">
                <a:latin typeface="宋体" panose="02010600030101010101" pitchFamily="2" charset="-122"/>
                <a:sym typeface="Arial" panose="020B0604020202020204"/>
              </a:endParaRPr>
            </a:p>
          </p:txBody>
        </p:sp>
        <p:sp>
          <p:nvSpPr>
            <p:cNvPr id="51" name="椭圆 50"/>
            <p:cNvSpPr/>
            <p:nvPr/>
          </p:nvSpPr>
          <p:spPr>
            <a:xfrm>
              <a:off x="4785360" y="3277465"/>
              <a:ext cx="870820" cy="8708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grpSp>
      <p:grpSp>
        <p:nvGrpSpPr>
          <p:cNvPr id="53" name="组合 52"/>
          <p:cNvGrpSpPr/>
          <p:nvPr/>
        </p:nvGrpSpPr>
        <p:grpSpPr>
          <a:xfrm>
            <a:off x="1776866" y="5200501"/>
            <a:ext cx="4323883" cy="1296144"/>
            <a:chOff x="549712" y="3127024"/>
            <a:chExt cx="3888432" cy="1165188"/>
          </a:xfrm>
        </p:grpSpPr>
        <p:sp>
          <p:nvSpPr>
            <p:cNvPr id="54" name="圆角矩形 53"/>
            <p:cNvSpPr/>
            <p:nvPr/>
          </p:nvSpPr>
          <p:spPr>
            <a:xfrm>
              <a:off x="549712" y="3127024"/>
              <a:ext cx="3888432" cy="1165188"/>
            </a:xfrm>
            <a:prstGeom prst="roundRect">
              <a:avLst>
                <a:gd name="adj" fmla="val 8330"/>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cxnSp>
          <p:nvCxnSpPr>
            <p:cNvPr id="55" name="直接连接符 54"/>
            <p:cNvCxnSpPr/>
            <p:nvPr/>
          </p:nvCxnSpPr>
          <p:spPr>
            <a:xfrm>
              <a:off x="1727684" y="3248789"/>
              <a:ext cx="0" cy="952500"/>
            </a:xfrm>
            <a:prstGeom prst="line">
              <a:avLst/>
            </a:prstGeom>
            <a:ln w="63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6" name="Rectangle 13" descr="FD1DDF730CE4456e89755B07FE1653D0# #Rectangle 13"/>
            <p:cNvSpPr>
              <a:spLocks noChangeArrowheads="1"/>
            </p:cNvSpPr>
            <p:nvPr/>
          </p:nvSpPr>
          <p:spPr bwMode="auto">
            <a:xfrm>
              <a:off x="1876103" y="3226268"/>
              <a:ext cx="2429342" cy="96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zh-CN" altLang="en-US" sz="1600" dirty="0" smtClean="0">
                  <a:latin typeface="宋体" panose="02010600030101010101" pitchFamily="2" charset="-122"/>
                </a:rPr>
                <a:t>运行机构：</a:t>
              </a:r>
              <a:endParaRPr lang="en-US" altLang="zh-CN" sz="1600" dirty="0" smtClean="0">
                <a:latin typeface="宋体" panose="02010600030101010101" pitchFamily="2" charset="-122"/>
              </a:endParaRPr>
            </a:p>
            <a:p>
              <a:pPr eaLnBrk="1" hangingPunct="1">
                <a:spcBef>
                  <a:spcPct val="0"/>
                </a:spcBef>
                <a:buNone/>
                <a:defRPr/>
              </a:pPr>
              <a:r>
                <a:rPr lang="zh-CN" altLang="en-US" sz="1600" dirty="0">
                  <a:latin typeface="宋体" panose="02010600030101010101" pitchFamily="2" charset="-122"/>
                </a:rPr>
                <a:t>制动器、安全锁、锁绳应灵敏</a:t>
              </a:r>
              <a:r>
                <a:rPr lang="zh-CN" altLang="en-US" sz="1600" dirty="0" smtClean="0">
                  <a:latin typeface="宋体" panose="02010600030101010101" pitchFamily="2" charset="-122"/>
                </a:rPr>
                <a:t>可靠；提升机构传动部分应有防护罩</a:t>
              </a:r>
              <a:endParaRPr lang="en-US" altLang="zh-CN" sz="1600" dirty="0">
                <a:latin typeface="宋体" panose="02010600030101010101" pitchFamily="2" charset="-122"/>
                <a:sym typeface="Arial" panose="020B0604020202020204"/>
              </a:endParaRPr>
            </a:p>
          </p:txBody>
        </p:sp>
        <p:sp>
          <p:nvSpPr>
            <p:cNvPr id="58" name="椭圆 57"/>
            <p:cNvSpPr/>
            <p:nvPr/>
          </p:nvSpPr>
          <p:spPr>
            <a:xfrm>
              <a:off x="683568" y="3289629"/>
              <a:ext cx="870820" cy="8708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2">
                    <a:lumMod val="10000"/>
                  </a:schemeClr>
                </a:solidFill>
                <a:latin typeface="Arial" panose="020B0604020202020204"/>
                <a:ea typeface="微软雅黑" panose="020B0503020204020204" pitchFamily="34" charset="-122"/>
                <a:sym typeface="Arial" panose="020B0604020202020204"/>
              </a:endParaRPr>
            </a:p>
          </p:txBody>
        </p:sp>
      </p:grpSp>
      <p:sp>
        <p:nvSpPr>
          <p:cNvPr id="60" name="TextBox 59"/>
          <p:cNvSpPr txBox="1"/>
          <p:nvPr/>
        </p:nvSpPr>
        <p:spPr>
          <a:xfrm>
            <a:off x="1100783" y="952029"/>
            <a:ext cx="3246995" cy="461665"/>
          </a:xfrm>
          <a:prstGeom prst="rect">
            <a:avLst/>
          </a:prstGeom>
          <a:noFill/>
        </p:spPr>
        <p:txBody>
          <a:bodyPr wrap="square" rtlCol="0">
            <a:spAutoFit/>
          </a:bodyPr>
          <a:lstStyle/>
          <a:p>
            <a:r>
              <a:rPr lang="zh-CN" altLang="en-US" sz="2400" b="1" dirty="0" smtClean="0">
                <a:latin typeface="+mn-ea"/>
                <a:ea typeface="+mn-ea"/>
              </a:rPr>
              <a:t>进场前验收</a:t>
            </a:r>
            <a:endParaRPr lang="zh-CN" altLang="en-US" sz="2400" b="1" dirty="0">
              <a:latin typeface="+mn-ea"/>
              <a:ea typeface="+mn-ea"/>
            </a:endParaRPr>
          </a:p>
        </p:txBody>
      </p:sp>
      <p:sp>
        <p:nvSpPr>
          <p:cNvPr id="61" name="Freeform 89"/>
          <p:cNvSpPr>
            <a:spLocks noEditPoints="1"/>
          </p:cNvSpPr>
          <p:nvPr/>
        </p:nvSpPr>
        <p:spPr bwMode="auto">
          <a:xfrm>
            <a:off x="2123118" y="5624969"/>
            <a:ext cx="481515" cy="481515"/>
          </a:xfrm>
          <a:custGeom>
            <a:avLst/>
            <a:gdLst/>
            <a:ahLst/>
            <a:cxnLst>
              <a:cxn ang="0">
                <a:pos x="68" y="3"/>
              </a:cxn>
              <a:cxn ang="0">
                <a:pos x="58" y="61"/>
              </a:cxn>
              <a:cxn ang="0">
                <a:pos x="57" y="63"/>
              </a:cxn>
              <a:cxn ang="0">
                <a:pos x="56" y="63"/>
              </a:cxn>
              <a:cxn ang="0">
                <a:pos x="55" y="63"/>
              </a:cxn>
              <a:cxn ang="0">
                <a:pos x="35" y="55"/>
              </a:cxn>
              <a:cxn ang="0">
                <a:pos x="23" y="67"/>
              </a:cxn>
              <a:cxn ang="0">
                <a:pos x="22" y="68"/>
              </a:cxn>
              <a:cxn ang="0">
                <a:pos x="21" y="68"/>
              </a:cxn>
              <a:cxn ang="0">
                <a:pos x="19" y="65"/>
              </a:cxn>
              <a:cxn ang="0">
                <a:pos x="19" y="48"/>
              </a:cxn>
              <a:cxn ang="0">
                <a:pos x="1" y="41"/>
              </a:cxn>
              <a:cxn ang="0">
                <a:pos x="0" y="39"/>
              </a:cxn>
              <a:cxn ang="0">
                <a:pos x="1" y="36"/>
              </a:cxn>
              <a:cxn ang="0">
                <a:pos x="64" y="0"/>
              </a:cxn>
              <a:cxn ang="0">
                <a:pos x="67" y="0"/>
              </a:cxn>
              <a:cxn ang="0">
                <a:pos x="68" y="3"/>
              </a:cxn>
              <a:cxn ang="0">
                <a:pos x="62" y="7"/>
              </a:cxn>
              <a:cxn ang="0">
                <a:pos x="8" y="38"/>
              </a:cxn>
              <a:cxn ang="0">
                <a:pos x="20" y="43"/>
              </a:cxn>
              <a:cxn ang="0">
                <a:pos x="53" y="19"/>
              </a:cxn>
              <a:cxn ang="0">
                <a:pos x="35" y="49"/>
              </a:cxn>
              <a:cxn ang="0">
                <a:pos x="54" y="57"/>
              </a:cxn>
              <a:cxn ang="0">
                <a:pos x="62" y="7"/>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5" y="55"/>
                  <a:pt x="35" y="55"/>
                  <a:pt x="35" y="55"/>
                </a:cubicBezTo>
                <a:cubicBezTo>
                  <a:pt x="23" y="67"/>
                  <a:pt x="23" y="67"/>
                  <a:pt x="23" y="67"/>
                </a:cubicBezTo>
                <a:cubicBezTo>
                  <a:pt x="23" y="67"/>
                  <a:pt x="22" y="68"/>
                  <a:pt x="22" y="68"/>
                </a:cubicBezTo>
                <a:cubicBezTo>
                  <a:pt x="21" y="68"/>
                  <a:pt x="21" y="68"/>
                  <a:pt x="21" y="68"/>
                </a:cubicBezTo>
                <a:cubicBezTo>
                  <a:pt x="20" y="67"/>
                  <a:pt x="19" y="66"/>
                  <a:pt x="19" y="65"/>
                </a:cubicBezTo>
                <a:cubicBezTo>
                  <a:pt x="19" y="48"/>
                  <a:pt x="19" y="48"/>
                  <a:pt x="19" y="48"/>
                </a:cubicBezTo>
                <a:cubicBezTo>
                  <a:pt x="1" y="41"/>
                  <a:pt x="1" y="41"/>
                  <a:pt x="1" y="41"/>
                </a:cubicBezTo>
                <a:cubicBezTo>
                  <a:pt x="0" y="40"/>
                  <a:pt x="0" y="40"/>
                  <a:pt x="0" y="39"/>
                </a:cubicBezTo>
                <a:cubicBezTo>
                  <a:pt x="0" y="38"/>
                  <a:pt x="0" y="37"/>
                  <a:pt x="1" y="36"/>
                </a:cubicBezTo>
                <a:cubicBezTo>
                  <a:pt x="64" y="0"/>
                  <a:pt x="64" y="0"/>
                  <a:pt x="64" y="0"/>
                </a:cubicBezTo>
                <a:cubicBezTo>
                  <a:pt x="65" y="0"/>
                  <a:pt x="66" y="0"/>
                  <a:pt x="67" y="0"/>
                </a:cubicBezTo>
                <a:cubicBezTo>
                  <a:pt x="68" y="1"/>
                  <a:pt x="68" y="2"/>
                  <a:pt x="68" y="3"/>
                </a:cubicBezTo>
                <a:close/>
                <a:moveTo>
                  <a:pt x="62" y="7"/>
                </a:moveTo>
                <a:cubicBezTo>
                  <a:pt x="8" y="38"/>
                  <a:pt x="8" y="38"/>
                  <a:pt x="8" y="38"/>
                </a:cubicBezTo>
                <a:cubicBezTo>
                  <a:pt x="20" y="43"/>
                  <a:pt x="20" y="43"/>
                  <a:pt x="20" y="43"/>
                </a:cubicBezTo>
                <a:cubicBezTo>
                  <a:pt x="53" y="19"/>
                  <a:pt x="53" y="19"/>
                  <a:pt x="53" y="19"/>
                </a:cubicBezTo>
                <a:cubicBezTo>
                  <a:pt x="35" y="49"/>
                  <a:pt x="35" y="49"/>
                  <a:pt x="35" y="49"/>
                </a:cubicBezTo>
                <a:cubicBezTo>
                  <a:pt x="54" y="57"/>
                  <a:pt x="54" y="57"/>
                  <a:pt x="54" y="57"/>
                </a:cubicBezTo>
                <a:lnTo>
                  <a:pt x="62" y="7"/>
                </a:lnTo>
                <a:close/>
              </a:path>
            </a:pathLst>
          </a:custGeom>
          <a:solidFill>
            <a:schemeClr val="bg1"/>
          </a:solidFill>
          <a:ln w="9525">
            <a:noFill/>
            <a:round/>
          </a:ln>
        </p:spPr>
        <p:txBody>
          <a:bodyPr vert="horz" wrap="square" lIns="105859" tIns="52929" rIns="105859" bIns="52929" numCol="1" anchor="t" anchorCtr="0" compatLnSpc="1"/>
          <a:lstStyle/>
          <a:p>
            <a:pPr>
              <a:lnSpc>
                <a:spcPct val="120000"/>
              </a:lnSpc>
            </a:pPr>
            <a:endParaRPr lang="en-US" sz="2655">
              <a:latin typeface="Arial" panose="020B0604020202020204" pitchFamily="34" charset="0"/>
              <a:ea typeface="微软雅黑" panose="020B0503020204020204" pitchFamily="34" charset="-122"/>
              <a:sym typeface="Arial" panose="020B0604020202020204" pitchFamily="34" charset="0"/>
            </a:endParaRPr>
          </a:p>
        </p:txBody>
      </p:sp>
      <p:sp>
        <p:nvSpPr>
          <p:cNvPr id="62" name="Freeform 226"/>
          <p:cNvSpPr>
            <a:spLocks noEditPoints="1"/>
          </p:cNvSpPr>
          <p:nvPr/>
        </p:nvSpPr>
        <p:spPr bwMode="auto">
          <a:xfrm>
            <a:off x="7084442" y="5676037"/>
            <a:ext cx="566057" cy="379380"/>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chemeClr val="bg1"/>
          </a:solidFill>
          <a:ln w="9525">
            <a:noFill/>
            <a:round/>
          </a:ln>
        </p:spPr>
        <p:txBody>
          <a:bodyPr vert="horz" wrap="square" lIns="105859" tIns="52929" rIns="105859" bIns="52929" numCol="1" anchor="t" anchorCtr="0" compatLnSpc="1"/>
          <a:lstStyle/>
          <a:p>
            <a:pPr>
              <a:lnSpc>
                <a:spcPct val="120000"/>
              </a:lnSpc>
            </a:pPr>
            <a:endParaRPr lang="en-US" sz="2655">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00783" y="952029"/>
            <a:ext cx="3246995" cy="461665"/>
          </a:xfrm>
          <a:prstGeom prst="rect">
            <a:avLst/>
          </a:prstGeom>
          <a:noFill/>
        </p:spPr>
        <p:txBody>
          <a:bodyPr wrap="square" rtlCol="0">
            <a:spAutoFit/>
          </a:bodyPr>
          <a:lstStyle/>
          <a:p>
            <a:r>
              <a:rPr lang="zh-CN" altLang="en-US" sz="2400" b="1" dirty="0" smtClean="0">
                <a:latin typeface="+mn-ea"/>
                <a:ea typeface="+mn-ea"/>
              </a:rPr>
              <a:t>安装前准备工作</a:t>
            </a:r>
            <a:endParaRPr lang="zh-CN" altLang="en-US" sz="2400" b="1" dirty="0">
              <a:latin typeface="+mn-ea"/>
              <a:ea typeface="+mn-ea"/>
            </a:endParaRPr>
          </a:p>
        </p:txBody>
      </p:sp>
      <p:grpSp>
        <p:nvGrpSpPr>
          <p:cNvPr id="15" name="Group 60"/>
          <p:cNvGrpSpPr/>
          <p:nvPr/>
        </p:nvGrpSpPr>
        <p:grpSpPr>
          <a:xfrm>
            <a:off x="4528204" y="5000891"/>
            <a:ext cx="530536" cy="529251"/>
            <a:chOff x="4448949" y="5252205"/>
            <a:chExt cx="610979" cy="609498"/>
          </a:xfrm>
          <a:solidFill>
            <a:srgbClr val="37A76F"/>
          </a:solidFill>
        </p:grpSpPr>
        <p:sp>
          <p:nvSpPr>
            <p:cNvPr id="16" name="Freeform 505"/>
            <p:cNvSpPr>
              <a:spLocks noEditPoints="1"/>
            </p:cNvSpPr>
            <p:nvPr/>
          </p:nvSpPr>
          <p:spPr bwMode="auto">
            <a:xfrm>
              <a:off x="4625207" y="5403284"/>
              <a:ext cx="259203" cy="404357"/>
            </a:xfrm>
            <a:custGeom>
              <a:avLst/>
              <a:gdLst>
                <a:gd name="T0" fmla="*/ 72 w 148"/>
                <a:gd name="T1" fmla="*/ 231 h 231"/>
                <a:gd name="T2" fmla="*/ 43 w 148"/>
                <a:gd name="T3" fmla="*/ 226 h 231"/>
                <a:gd name="T4" fmla="*/ 36 w 148"/>
                <a:gd name="T5" fmla="*/ 207 h 231"/>
                <a:gd name="T6" fmla="*/ 31 w 148"/>
                <a:gd name="T7" fmla="*/ 158 h 231"/>
                <a:gd name="T8" fmla="*/ 23 w 148"/>
                <a:gd name="T9" fmla="*/ 135 h 231"/>
                <a:gd name="T10" fmla="*/ 10 w 148"/>
                <a:gd name="T11" fmla="*/ 112 h 231"/>
                <a:gd name="T12" fmla="*/ 2 w 148"/>
                <a:gd name="T13" fmla="*/ 63 h 231"/>
                <a:gd name="T14" fmla="*/ 73 w 148"/>
                <a:gd name="T15" fmla="*/ 0 h 231"/>
                <a:gd name="T16" fmla="*/ 74 w 148"/>
                <a:gd name="T17" fmla="*/ 0 h 231"/>
                <a:gd name="T18" fmla="*/ 146 w 148"/>
                <a:gd name="T19" fmla="*/ 63 h 231"/>
                <a:gd name="T20" fmla="*/ 138 w 148"/>
                <a:gd name="T21" fmla="*/ 112 h 231"/>
                <a:gd name="T22" fmla="*/ 125 w 148"/>
                <a:gd name="T23" fmla="*/ 135 h 231"/>
                <a:gd name="T24" fmla="*/ 116 w 148"/>
                <a:gd name="T25" fmla="*/ 158 h 231"/>
                <a:gd name="T26" fmla="*/ 111 w 148"/>
                <a:gd name="T27" fmla="*/ 207 h 231"/>
                <a:gd name="T28" fmla="*/ 104 w 148"/>
                <a:gd name="T29" fmla="*/ 226 h 231"/>
                <a:gd name="T30" fmla="*/ 72 w 148"/>
                <a:gd name="T31" fmla="*/ 231 h 231"/>
                <a:gd name="T32" fmla="*/ 72 w 148"/>
                <a:gd name="T33" fmla="*/ 214 h 231"/>
                <a:gd name="T34" fmla="*/ 96 w 148"/>
                <a:gd name="T35" fmla="*/ 170 h 231"/>
                <a:gd name="T36" fmla="*/ 98 w 148"/>
                <a:gd name="T37" fmla="*/ 165 h 231"/>
                <a:gd name="T38" fmla="*/ 99 w 148"/>
                <a:gd name="T39" fmla="*/ 157 h 231"/>
                <a:gd name="T40" fmla="*/ 102 w 148"/>
                <a:gd name="T41" fmla="*/ 146 h 231"/>
                <a:gd name="T42" fmla="*/ 130 w 148"/>
                <a:gd name="T43" fmla="*/ 66 h 231"/>
                <a:gd name="T44" fmla="*/ 119 w 148"/>
                <a:gd name="T45" fmla="*/ 41 h 231"/>
                <a:gd name="T46" fmla="*/ 74 w 148"/>
                <a:gd name="T47" fmla="*/ 17 h 231"/>
                <a:gd name="T48" fmla="*/ 74 w 148"/>
                <a:gd name="T49" fmla="*/ 17 h 231"/>
                <a:gd name="T50" fmla="*/ 29 w 148"/>
                <a:gd name="T51" fmla="*/ 41 h 231"/>
                <a:gd name="T52" fmla="*/ 18 w 148"/>
                <a:gd name="T53" fmla="*/ 66 h 231"/>
                <a:gd name="T54" fmla="*/ 25 w 148"/>
                <a:gd name="T55" fmla="*/ 105 h 231"/>
                <a:gd name="T56" fmla="*/ 46 w 148"/>
                <a:gd name="T57" fmla="*/ 146 h 231"/>
                <a:gd name="T58" fmla="*/ 48 w 148"/>
                <a:gd name="T59" fmla="*/ 157 h 231"/>
                <a:gd name="T60" fmla="*/ 50 w 148"/>
                <a:gd name="T61" fmla="*/ 165 h 231"/>
                <a:gd name="T62" fmla="*/ 52 w 148"/>
                <a:gd name="T63" fmla="*/ 17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31">
                  <a:moveTo>
                    <a:pt x="72" y="231"/>
                  </a:moveTo>
                  <a:cubicBezTo>
                    <a:pt x="72" y="231"/>
                    <a:pt x="72" y="231"/>
                    <a:pt x="72" y="231"/>
                  </a:cubicBezTo>
                  <a:cubicBezTo>
                    <a:pt x="59" y="231"/>
                    <a:pt x="50" y="228"/>
                    <a:pt x="46" y="226"/>
                  </a:cubicBezTo>
                  <a:cubicBezTo>
                    <a:pt x="43" y="226"/>
                    <a:pt x="43" y="226"/>
                    <a:pt x="43" y="226"/>
                  </a:cubicBezTo>
                  <a:cubicBezTo>
                    <a:pt x="42" y="224"/>
                    <a:pt x="42" y="224"/>
                    <a:pt x="42" y="224"/>
                  </a:cubicBezTo>
                  <a:cubicBezTo>
                    <a:pt x="39" y="220"/>
                    <a:pt x="37" y="214"/>
                    <a:pt x="36" y="207"/>
                  </a:cubicBezTo>
                  <a:cubicBezTo>
                    <a:pt x="35" y="198"/>
                    <a:pt x="34" y="186"/>
                    <a:pt x="35" y="172"/>
                  </a:cubicBezTo>
                  <a:cubicBezTo>
                    <a:pt x="33" y="169"/>
                    <a:pt x="31" y="164"/>
                    <a:pt x="31" y="158"/>
                  </a:cubicBezTo>
                  <a:cubicBezTo>
                    <a:pt x="31" y="153"/>
                    <a:pt x="29" y="142"/>
                    <a:pt x="23" y="135"/>
                  </a:cubicBezTo>
                  <a:cubicBezTo>
                    <a:pt x="23" y="135"/>
                    <a:pt x="23" y="135"/>
                    <a:pt x="23" y="135"/>
                  </a:cubicBezTo>
                  <a:cubicBezTo>
                    <a:pt x="23" y="135"/>
                    <a:pt x="23" y="135"/>
                    <a:pt x="23" y="135"/>
                  </a:cubicBezTo>
                  <a:cubicBezTo>
                    <a:pt x="22" y="134"/>
                    <a:pt x="16" y="125"/>
                    <a:pt x="10" y="112"/>
                  </a:cubicBezTo>
                  <a:cubicBezTo>
                    <a:pt x="6" y="104"/>
                    <a:pt x="4" y="96"/>
                    <a:pt x="2" y="89"/>
                  </a:cubicBezTo>
                  <a:cubicBezTo>
                    <a:pt x="0" y="79"/>
                    <a:pt x="0" y="71"/>
                    <a:pt x="2" y="63"/>
                  </a:cubicBezTo>
                  <a:cubicBezTo>
                    <a:pt x="2" y="61"/>
                    <a:pt x="5" y="47"/>
                    <a:pt x="14" y="32"/>
                  </a:cubicBezTo>
                  <a:cubicBezTo>
                    <a:pt x="24" y="17"/>
                    <a:pt x="41" y="0"/>
                    <a:pt x="73" y="0"/>
                  </a:cubicBezTo>
                  <a:cubicBezTo>
                    <a:pt x="74" y="0"/>
                    <a:pt x="74" y="0"/>
                    <a:pt x="74" y="0"/>
                  </a:cubicBezTo>
                  <a:cubicBezTo>
                    <a:pt x="74" y="0"/>
                    <a:pt x="74" y="0"/>
                    <a:pt x="74" y="0"/>
                  </a:cubicBezTo>
                  <a:cubicBezTo>
                    <a:pt x="107" y="0"/>
                    <a:pt x="124" y="18"/>
                    <a:pt x="134" y="32"/>
                  </a:cubicBezTo>
                  <a:cubicBezTo>
                    <a:pt x="143" y="47"/>
                    <a:pt x="146" y="61"/>
                    <a:pt x="146" y="63"/>
                  </a:cubicBezTo>
                  <a:cubicBezTo>
                    <a:pt x="148" y="71"/>
                    <a:pt x="147" y="80"/>
                    <a:pt x="145" y="89"/>
                  </a:cubicBezTo>
                  <a:cubicBezTo>
                    <a:pt x="144" y="96"/>
                    <a:pt x="141" y="104"/>
                    <a:pt x="138" y="112"/>
                  </a:cubicBezTo>
                  <a:cubicBezTo>
                    <a:pt x="132" y="125"/>
                    <a:pt x="125" y="135"/>
                    <a:pt x="125" y="135"/>
                  </a:cubicBezTo>
                  <a:cubicBezTo>
                    <a:pt x="125" y="135"/>
                    <a:pt x="125" y="135"/>
                    <a:pt x="125" y="135"/>
                  </a:cubicBezTo>
                  <a:cubicBezTo>
                    <a:pt x="125" y="135"/>
                    <a:pt x="125" y="135"/>
                    <a:pt x="125" y="135"/>
                  </a:cubicBezTo>
                  <a:cubicBezTo>
                    <a:pt x="119" y="142"/>
                    <a:pt x="117" y="153"/>
                    <a:pt x="116" y="158"/>
                  </a:cubicBezTo>
                  <a:cubicBezTo>
                    <a:pt x="117" y="164"/>
                    <a:pt x="114" y="169"/>
                    <a:pt x="113" y="172"/>
                  </a:cubicBezTo>
                  <a:cubicBezTo>
                    <a:pt x="113" y="186"/>
                    <a:pt x="113" y="198"/>
                    <a:pt x="111" y="207"/>
                  </a:cubicBezTo>
                  <a:cubicBezTo>
                    <a:pt x="110" y="214"/>
                    <a:pt x="108" y="220"/>
                    <a:pt x="106" y="223"/>
                  </a:cubicBezTo>
                  <a:cubicBezTo>
                    <a:pt x="104" y="226"/>
                    <a:pt x="104" y="226"/>
                    <a:pt x="104" y="226"/>
                  </a:cubicBezTo>
                  <a:cubicBezTo>
                    <a:pt x="101" y="227"/>
                    <a:pt x="101" y="227"/>
                    <a:pt x="101" y="227"/>
                  </a:cubicBezTo>
                  <a:cubicBezTo>
                    <a:pt x="91" y="230"/>
                    <a:pt x="81" y="231"/>
                    <a:pt x="72" y="231"/>
                  </a:cubicBezTo>
                  <a:close/>
                  <a:moveTo>
                    <a:pt x="55" y="212"/>
                  </a:moveTo>
                  <a:cubicBezTo>
                    <a:pt x="58" y="213"/>
                    <a:pt x="64" y="214"/>
                    <a:pt x="72" y="214"/>
                  </a:cubicBezTo>
                  <a:cubicBezTo>
                    <a:pt x="79" y="214"/>
                    <a:pt x="86" y="213"/>
                    <a:pt x="93" y="211"/>
                  </a:cubicBezTo>
                  <a:cubicBezTo>
                    <a:pt x="95" y="207"/>
                    <a:pt x="97" y="196"/>
                    <a:pt x="96" y="170"/>
                  </a:cubicBezTo>
                  <a:cubicBezTo>
                    <a:pt x="95" y="167"/>
                    <a:pt x="95" y="167"/>
                    <a:pt x="95" y="167"/>
                  </a:cubicBezTo>
                  <a:cubicBezTo>
                    <a:pt x="98" y="165"/>
                    <a:pt x="98" y="165"/>
                    <a:pt x="98" y="165"/>
                  </a:cubicBezTo>
                  <a:cubicBezTo>
                    <a:pt x="98" y="164"/>
                    <a:pt x="100" y="161"/>
                    <a:pt x="100" y="158"/>
                  </a:cubicBezTo>
                  <a:cubicBezTo>
                    <a:pt x="99" y="157"/>
                    <a:pt x="99" y="157"/>
                    <a:pt x="99" y="157"/>
                  </a:cubicBezTo>
                  <a:cubicBezTo>
                    <a:pt x="100" y="157"/>
                    <a:pt x="100" y="157"/>
                    <a:pt x="100" y="157"/>
                  </a:cubicBezTo>
                  <a:cubicBezTo>
                    <a:pt x="100" y="156"/>
                    <a:pt x="100" y="152"/>
                    <a:pt x="102" y="146"/>
                  </a:cubicBezTo>
                  <a:cubicBezTo>
                    <a:pt x="104" y="137"/>
                    <a:pt x="107" y="130"/>
                    <a:pt x="111" y="125"/>
                  </a:cubicBezTo>
                  <a:cubicBezTo>
                    <a:pt x="113" y="122"/>
                    <a:pt x="134" y="91"/>
                    <a:pt x="130" y="66"/>
                  </a:cubicBezTo>
                  <a:cubicBezTo>
                    <a:pt x="130" y="66"/>
                    <a:pt x="130" y="66"/>
                    <a:pt x="130" y="66"/>
                  </a:cubicBezTo>
                  <a:cubicBezTo>
                    <a:pt x="129" y="65"/>
                    <a:pt x="127" y="53"/>
                    <a:pt x="119" y="41"/>
                  </a:cubicBezTo>
                  <a:cubicBezTo>
                    <a:pt x="109" y="25"/>
                    <a:pt x="94" y="17"/>
                    <a:pt x="74" y="17"/>
                  </a:cubicBezTo>
                  <a:cubicBezTo>
                    <a:pt x="74" y="17"/>
                    <a:pt x="74" y="17"/>
                    <a:pt x="74" y="17"/>
                  </a:cubicBezTo>
                  <a:cubicBezTo>
                    <a:pt x="74" y="17"/>
                    <a:pt x="74" y="17"/>
                    <a:pt x="74" y="17"/>
                  </a:cubicBezTo>
                  <a:cubicBezTo>
                    <a:pt x="74" y="17"/>
                    <a:pt x="74" y="17"/>
                    <a:pt x="74" y="17"/>
                  </a:cubicBezTo>
                  <a:cubicBezTo>
                    <a:pt x="74" y="17"/>
                    <a:pt x="74" y="17"/>
                    <a:pt x="73" y="17"/>
                  </a:cubicBezTo>
                  <a:cubicBezTo>
                    <a:pt x="54" y="17"/>
                    <a:pt x="39" y="25"/>
                    <a:pt x="29" y="41"/>
                  </a:cubicBezTo>
                  <a:cubicBezTo>
                    <a:pt x="21" y="53"/>
                    <a:pt x="18" y="65"/>
                    <a:pt x="18" y="66"/>
                  </a:cubicBezTo>
                  <a:cubicBezTo>
                    <a:pt x="18" y="66"/>
                    <a:pt x="18" y="66"/>
                    <a:pt x="18" y="66"/>
                  </a:cubicBezTo>
                  <a:cubicBezTo>
                    <a:pt x="18" y="66"/>
                    <a:pt x="18" y="66"/>
                    <a:pt x="18" y="66"/>
                  </a:cubicBezTo>
                  <a:cubicBezTo>
                    <a:pt x="16" y="79"/>
                    <a:pt x="21" y="94"/>
                    <a:pt x="25" y="105"/>
                  </a:cubicBezTo>
                  <a:cubicBezTo>
                    <a:pt x="30" y="116"/>
                    <a:pt x="35" y="124"/>
                    <a:pt x="36" y="125"/>
                  </a:cubicBezTo>
                  <a:cubicBezTo>
                    <a:pt x="41" y="130"/>
                    <a:pt x="44" y="137"/>
                    <a:pt x="46" y="146"/>
                  </a:cubicBezTo>
                  <a:cubicBezTo>
                    <a:pt x="48" y="152"/>
                    <a:pt x="48" y="156"/>
                    <a:pt x="48" y="157"/>
                  </a:cubicBezTo>
                  <a:cubicBezTo>
                    <a:pt x="48" y="157"/>
                    <a:pt x="48" y="157"/>
                    <a:pt x="48" y="157"/>
                  </a:cubicBezTo>
                  <a:cubicBezTo>
                    <a:pt x="48" y="158"/>
                    <a:pt x="48" y="158"/>
                    <a:pt x="48" y="158"/>
                  </a:cubicBezTo>
                  <a:cubicBezTo>
                    <a:pt x="48" y="162"/>
                    <a:pt x="50" y="165"/>
                    <a:pt x="50" y="165"/>
                  </a:cubicBezTo>
                  <a:cubicBezTo>
                    <a:pt x="52" y="167"/>
                    <a:pt x="52" y="167"/>
                    <a:pt x="52" y="167"/>
                  </a:cubicBezTo>
                  <a:cubicBezTo>
                    <a:pt x="52" y="170"/>
                    <a:pt x="52" y="170"/>
                    <a:pt x="52" y="170"/>
                  </a:cubicBezTo>
                  <a:cubicBezTo>
                    <a:pt x="51" y="197"/>
                    <a:pt x="53" y="208"/>
                    <a:pt x="55" y="212"/>
                  </a:cubicBez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17" name="Freeform 506"/>
            <p:cNvSpPr/>
            <p:nvPr/>
          </p:nvSpPr>
          <p:spPr bwMode="auto">
            <a:xfrm>
              <a:off x="4704449" y="5692110"/>
              <a:ext cx="99978" cy="101460"/>
            </a:xfrm>
            <a:custGeom>
              <a:avLst/>
              <a:gdLst>
                <a:gd name="T0" fmla="*/ 1 w 57"/>
                <a:gd name="T1" fmla="*/ 1 h 58"/>
                <a:gd name="T2" fmla="*/ 57 w 57"/>
                <a:gd name="T3" fmla="*/ 0 h 58"/>
                <a:gd name="T4" fmla="*/ 52 w 57"/>
                <a:gd name="T5" fmla="*/ 48 h 58"/>
                <a:gd name="T6" fmla="*/ 26 w 57"/>
                <a:gd name="T7" fmla="*/ 58 h 58"/>
                <a:gd name="T8" fmla="*/ 0 w 57"/>
                <a:gd name="T9" fmla="*/ 45 h 58"/>
                <a:gd name="T10" fmla="*/ 1 w 57"/>
                <a:gd name="T11" fmla="*/ 1 h 58"/>
              </a:gdLst>
              <a:ahLst/>
              <a:cxnLst>
                <a:cxn ang="0">
                  <a:pos x="T0" y="T1"/>
                </a:cxn>
                <a:cxn ang="0">
                  <a:pos x="T2" y="T3"/>
                </a:cxn>
                <a:cxn ang="0">
                  <a:pos x="T4" y="T5"/>
                </a:cxn>
                <a:cxn ang="0">
                  <a:pos x="T6" y="T7"/>
                </a:cxn>
                <a:cxn ang="0">
                  <a:pos x="T8" y="T9"/>
                </a:cxn>
                <a:cxn ang="0">
                  <a:pos x="T10" y="T11"/>
                </a:cxn>
              </a:cxnLst>
              <a:rect l="0" t="0" r="r" b="b"/>
              <a:pathLst>
                <a:path w="57" h="58">
                  <a:moveTo>
                    <a:pt x="1" y="1"/>
                  </a:moveTo>
                  <a:cubicBezTo>
                    <a:pt x="1" y="1"/>
                    <a:pt x="22" y="12"/>
                    <a:pt x="57" y="0"/>
                  </a:cubicBezTo>
                  <a:cubicBezTo>
                    <a:pt x="52" y="48"/>
                    <a:pt x="52" y="48"/>
                    <a:pt x="52" y="48"/>
                  </a:cubicBezTo>
                  <a:cubicBezTo>
                    <a:pt x="26" y="58"/>
                    <a:pt x="26" y="58"/>
                    <a:pt x="26" y="58"/>
                  </a:cubicBezTo>
                  <a:cubicBezTo>
                    <a:pt x="0" y="45"/>
                    <a:pt x="0" y="45"/>
                    <a:pt x="0" y="45"/>
                  </a:cubicBezTo>
                  <a:lnTo>
                    <a:pt x="1" y="1"/>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18" name="Freeform 507"/>
            <p:cNvSpPr/>
            <p:nvPr/>
          </p:nvSpPr>
          <p:spPr bwMode="auto">
            <a:xfrm>
              <a:off x="4740737" y="5620274"/>
              <a:ext cx="28142" cy="128120"/>
            </a:xfrm>
            <a:custGeom>
              <a:avLst/>
              <a:gdLst>
                <a:gd name="T0" fmla="*/ 16 w 16"/>
                <a:gd name="T1" fmla="*/ 65 h 73"/>
                <a:gd name="T2" fmla="*/ 8 w 16"/>
                <a:gd name="T3" fmla="*/ 73 h 73"/>
                <a:gd name="T4" fmla="*/ 8 w 16"/>
                <a:gd name="T5" fmla="*/ 73 h 73"/>
                <a:gd name="T6" fmla="*/ 1 w 16"/>
                <a:gd name="T7" fmla="*/ 65 h 73"/>
                <a:gd name="T8" fmla="*/ 0 w 16"/>
                <a:gd name="T9" fmla="*/ 8 h 73"/>
                <a:gd name="T10" fmla="*/ 7 w 16"/>
                <a:gd name="T11" fmla="*/ 0 h 73"/>
                <a:gd name="T12" fmla="*/ 7 w 16"/>
                <a:gd name="T13" fmla="*/ 0 h 73"/>
                <a:gd name="T14" fmla="*/ 15 w 16"/>
                <a:gd name="T15" fmla="*/ 8 h 73"/>
                <a:gd name="T16" fmla="*/ 16 w 16"/>
                <a:gd name="T1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73">
                  <a:moveTo>
                    <a:pt x="16" y="65"/>
                  </a:moveTo>
                  <a:cubicBezTo>
                    <a:pt x="16" y="69"/>
                    <a:pt x="12" y="73"/>
                    <a:pt x="8" y="73"/>
                  </a:cubicBezTo>
                  <a:cubicBezTo>
                    <a:pt x="8" y="73"/>
                    <a:pt x="8" y="73"/>
                    <a:pt x="8" y="73"/>
                  </a:cubicBezTo>
                  <a:cubicBezTo>
                    <a:pt x="4" y="73"/>
                    <a:pt x="1" y="69"/>
                    <a:pt x="1" y="65"/>
                  </a:cubicBezTo>
                  <a:cubicBezTo>
                    <a:pt x="0" y="8"/>
                    <a:pt x="0" y="8"/>
                    <a:pt x="0" y="8"/>
                  </a:cubicBezTo>
                  <a:cubicBezTo>
                    <a:pt x="0" y="4"/>
                    <a:pt x="3" y="1"/>
                    <a:pt x="7" y="0"/>
                  </a:cubicBezTo>
                  <a:cubicBezTo>
                    <a:pt x="7" y="0"/>
                    <a:pt x="7" y="0"/>
                    <a:pt x="7" y="0"/>
                  </a:cubicBezTo>
                  <a:cubicBezTo>
                    <a:pt x="11" y="0"/>
                    <a:pt x="15" y="4"/>
                    <a:pt x="15" y="8"/>
                  </a:cubicBezTo>
                  <a:lnTo>
                    <a:pt x="16" y="65"/>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19" name="Freeform 508"/>
            <p:cNvSpPr/>
            <p:nvPr/>
          </p:nvSpPr>
          <p:spPr bwMode="auto">
            <a:xfrm>
              <a:off x="4699265" y="5511408"/>
              <a:ext cx="102941" cy="143673"/>
            </a:xfrm>
            <a:custGeom>
              <a:avLst/>
              <a:gdLst>
                <a:gd name="T0" fmla="*/ 75 w 139"/>
                <a:gd name="T1" fmla="*/ 194 h 194"/>
                <a:gd name="T2" fmla="*/ 0 w 139"/>
                <a:gd name="T3" fmla="*/ 12 h 194"/>
                <a:gd name="T4" fmla="*/ 14 w 139"/>
                <a:gd name="T5" fmla="*/ 7 h 194"/>
                <a:gd name="T6" fmla="*/ 73 w 139"/>
                <a:gd name="T7" fmla="*/ 147 h 194"/>
                <a:gd name="T8" fmla="*/ 123 w 139"/>
                <a:gd name="T9" fmla="*/ 0 h 194"/>
                <a:gd name="T10" fmla="*/ 139 w 139"/>
                <a:gd name="T11" fmla="*/ 5 h 194"/>
                <a:gd name="T12" fmla="*/ 75 w 139"/>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139" h="194">
                  <a:moveTo>
                    <a:pt x="75" y="194"/>
                  </a:moveTo>
                  <a:lnTo>
                    <a:pt x="0" y="12"/>
                  </a:lnTo>
                  <a:lnTo>
                    <a:pt x="14" y="7"/>
                  </a:lnTo>
                  <a:lnTo>
                    <a:pt x="73" y="147"/>
                  </a:lnTo>
                  <a:lnTo>
                    <a:pt x="123" y="0"/>
                  </a:lnTo>
                  <a:lnTo>
                    <a:pt x="139" y="5"/>
                  </a:lnTo>
                  <a:lnTo>
                    <a:pt x="75" y="194"/>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0" name="Freeform 509"/>
            <p:cNvSpPr/>
            <p:nvPr/>
          </p:nvSpPr>
          <p:spPr bwMode="auto">
            <a:xfrm>
              <a:off x="4704449" y="5494375"/>
              <a:ext cx="92573" cy="31104"/>
            </a:xfrm>
            <a:custGeom>
              <a:avLst/>
              <a:gdLst>
                <a:gd name="T0" fmla="*/ 0 w 53"/>
                <a:gd name="T1" fmla="*/ 15 h 18"/>
                <a:gd name="T2" fmla="*/ 6 w 53"/>
                <a:gd name="T3" fmla="*/ 9 h 18"/>
                <a:gd name="T4" fmla="*/ 7 w 53"/>
                <a:gd name="T5" fmla="*/ 17 h 18"/>
                <a:gd name="T6" fmla="*/ 9 w 53"/>
                <a:gd name="T7" fmla="*/ 9 h 18"/>
                <a:gd name="T8" fmla="*/ 17 w 53"/>
                <a:gd name="T9" fmla="*/ 14 h 18"/>
                <a:gd name="T10" fmla="*/ 13 w 53"/>
                <a:gd name="T11" fmla="*/ 15 h 18"/>
                <a:gd name="T12" fmla="*/ 16 w 53"/>
                <a:gd name="T13" fmla="*/ 9 h 18"/>
                <a:gd name="T14" fmla="*/ 24 w 53"/>
                <a:gd name="T15" fmla="*/ 7 h 18"/>
                <a:gd name="T16" fmla="*/ 24 w 53"/>
                <a:gd name="T17" fmla="*/ 15 h 18"/>
                <a:gd name="T18" fmla="*/ 21 w 53"/>
                <a:gd name="T19" fmla="*/ 11 h 18"/>
                <a:gd name="T20" fmla="*/ 36 w 53"/>
                <a:gd name="T21" fmla="*/ 12 h 18"/>
                <a:gd name="T22" fmla="*/ 30 w 53"/>
                <a:gd name="T23" fmla="*/ 14 h 18"/>
                <a:gd name="T24" fmla="*/ 36 w 53"/>
                <a:gd name="T25" fmla="*/ 6 h 18"/>
                <a:gd name="T26" fmla="*/ 40 w 53"/>
                <a:gd name="T27" fmla="*/ 16 h 18"/>
                <a:gd name="T28" fmla="*/ 41 w 53"/>
                <a:gd name="T29" fmla="*/ 9 h 18"/>
                <a:gd name="T30" fmla="*/ 51 w 53"/>
                <a:gd name="T31" fmla="*/ 8 h 18"/>
                <a:gd name="T32" fmla="*/ 50 w 53"/>
                <a:gd name="T33" fmla="*/ 16 h 18"/>
                <a:gd name="T34" fmla="*/ 48 w 53"/>
                <a:gd name="T35"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18">
                  <a:moveTo>
                    <a:pt x="0" y="15"/>
                  </a:moveTo>
                  <a:cubicBezTo>
                    <a:pt x="0" y="12"/>
                    <a:pt x="2" y="7"/>
                    <a:pt x="6" y="9"/>
                  </a:cubicBezTo>
                  <a:cubicBezTo>
                    <a:pt x="8" y="10"/>
                    <a:pt x="11" y="16"/>
                    <a:pt x="7" y="17"/>
                  </a:cubicBezTo>
                  <a:cubicBezTo>
                    <a:pt x="4" y="17"/>
                    <a:pt x="8" y="9"/>
                    <a:pt x="9" y="9"/>
                  </a:cubicBezTo>
                  <a:cubicBezTo>
                    <a:pt x="13" y="7"/>
                    <a:pt x="18" y="10"/>
                    <a:pt x="17" y="14"/>
                  </a:cubicBezTo>
                  <a:cubicBezTo>
                    <a:pt x="16" y="16"/>
                    <a:pt x="14" y="17"/>
                    <a:pt x="13" y="15"/>
                  </a:cubicBezTo>
                  <a:cubicBezTo>
                    <a:pt x="12" y="13"/>
                    <a:pt x="15" y="10"/>
                    <a:pt x="16" y="9"/>
                  </a:cubicBezTo>
                  <a:cubicBezTo>
                    <a:pt x="18" y="7"/>
                    <a:pt x="20" y="5"/>
                    <a:pt x="24" y="7"/>
                  </a:cubicBezTo>
                  <a:cubicBezTo>
                    <a:pt x="26" y="9"/>
                    <a:pt x="27" y="14"/>
                    <a:pt x="24" y="15"/>
                  </a:cubicBezTo>
                  <a:cubicBezTo>
                    <a:pt x="22" y="16"/>
                    <a:pt x="19" y="13"/>
                    <a:pt x="21" y="11"/>
                  </a:cubicBezTo>
                  <a:cubicBezTo>
                    <a:pt x="23" y="6"/>
                    <a:pt x="37" y="5"/>
                    <a:pt x="36" y="12"/>
                  </a:cubicBezTo>
                  <a:cubicBezTo>
                    <a:pt x="36" y="16"/>
                    <a:pt x="32" y="18"/>
                    <a:pt x="30" y="14"/>
                  </a:cubicBezTo>
                  <a:cubicBezTo>
                    <a:pt x="29" y="11"/>
                    <a:pt x="34" y="7"/>
                    <a:pt x="36" y="6"/>
                  </a:cubicBezTo>
                  <a:cubicBezTo>
                    <a:pt x="46" y="0"/>
                    <a:pt x="45" y="18"/>
                    <a:pt x="40" y="16"/>
                  </a:cubicBezTo>
                  <a:cubicBezTo>
                    <a:pt x="35" y="15"/>
                    <a:pt x="38" y="10"/>
                    <a:pt x="41" y="9"/>
                  </a:cubicBezTo>
                  <a:cubicBezTo>
                    <a:pt x="43" y="8"/>
                    <a:pt x="49" y="7"/>
                    <a:pt x="51" y="8"/>
                  </a:cubicBezTo>
                  <a:cubicBezTo>
                    <a:pt x="53" y="9"/>
                    <a:pt x="53" y="15"/>
                    <a:pt x="50" y="16"/>
                  </a:cubicBezTo>
                  <a:cubicBezTo>
                    <a:pt x="46" y="18"/>
                    <a:pt x="44" y="13"/>
                    <a:pt x="48" y="10"/>
                  </a:cubicBezTo>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1" name="Freeform 510"/>
            <p:cNvSpPr/>
            <p:nvPr/>
          </p:nvSpPr>
          <p:spPr bwMode="auto">
            <a:xfrm>
              <a:off x="4564479" y="5643232"/>
              <a:ext cx="85167" cy="85907"/>
            </a:xfrm>
            <a:custGeom>
              <a:avLst/>
              <a:gdLst>
                <a:gd name="T0" fmla="*/ 40 w 49"/>
                <a:gd name="T1" fmla="*/ 2 h 49"/>
                <a:gd name="T2" fmla="*/ 47 w 49"/>
                <a:gd name="T3" fmla="*/ 2 h 49"/>
                <a:gd name="T4" fmla="*/ 47 w 49"/>
                <a:gd name="T5" fmla="*/ 2 h 49"/>
                <a:gd name="T6" fmla="*/ 47 w 49"/>
                <a:gd name="T7" fmla="*/ 8 h 49"/>
                <a:gd name="T8" fmla="*/ 9 w 49"/>
                <a:gd name="T9" fmla="*/ 47 h 49"/>
                <a:gd name="T10" fmla="*/ 2 w 49"/>
                <a:gd name="T11" fmla="*/ 47 h 49"/>
                <a:gd name="T12" fmla="*/ 2 w 49"/>
                <a:gd name="T13" fmla="*/ 47 h 49"/>
                <a:gd name="T14" fmla="*/ 2 w 49"/>
                <a:gd name="T15" fmla="*/ 40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3"/>
                    <a:pt x="49" y="6"/>
                    <a:pt x="47" y="8"/>
                  </a:cubicBezTo>
                  <a:cubicBezTo>
                    <a:pt x="9" y="47"/>
                    <a:pt x="9" y="47"/>
                    <a:pt x="9" y="47"/>
                  </a:cubicBezTo>
                  <a:cubicBezTo>
                    <a:pt x="7" y="49"/>
                    <a:pt x="4" y="49"/>
                    <a:pt x="2" y="47"/>
                  </a:cubicBezTo>
                  <a:cubicBezTo>
                    <a:pt x="2" y="47"/>
                    <a:pt x="2" y="47"/>
                    <a:pt x="2" y="47"/>
                  </a:cubicBezTo>
                  <a:cubicBezTo>
                    <a:pt x="0" y="45"/>
                    <a:pt x="0" y="42"/>
                    <a:pt x="2" y="40"/>
                  </a:cubicBezTo>
                  <a:lnTo>
                    <a:pt x="40" y="2"/>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2" name="Freeform 511"/>
            <p:cNvSpPr/>
            <p:nvPr/>
          </p:nvSpPr>
          <p:spPr bwMode="auto">
            <a:xfrm>
              <a:off x="4862193" y="5340334"/>
              <a:ext cx="85907" cy="85907"/>
            </a:xfrm>
            <a:custGeom>
              <a:avLst/>
              <a:gdLst>
                <a:gd name="T0" fmla="*/ 40 w 49"/>
                <a:gd name="T1" fmla="*/ 2 h 49"/>
                <a:gd name="T2" fmla="*/ 47 w 49"/>
                <a:gd name="T3" fmla="*/ 2 h 49"/>
                <a:gd name="T4" fmla="*/ 47 w 49"/>
                <a:gd name="T5" fmla="*/ 2 h 49"/>
                <a:gd name="T6" fmla="*/ 47 w 49"/>
                <a:gd name="T7" fmla="*/ 9 h 49"/>
                <a:gd name="T8" fmla="*/ 9 w 49"/>
                <a:gd name="T9" fmla="*/ 47 h 49"/>
                <a:gd name="T10" fmla="*/ 2 w 49"/>
                <a:gd name="T11" fmla="*/ 47 h 49"/>
                <a:gd name="T12" fmla="*/ 2 w 49"/>
                <a:gd name="T13" fmla="*/ 47 h 49"/>
                <a:gd name="T14" fmla="*/ 2 w 49"/>
                <a:gd name="T15" fmla="*/ 41 h 49"/>
                <a:gd name="T16" fmla="*/ 40 w 49"/>
                <a:gd name="T17" fmla="*/ 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9">
                  <a:moveTo>
                    <a:pt x="40" y="2"/>
                  </a:moveTo>
                  <a:cubicBezTo>
                    <a:pt x="42" y="0"/>
                    <a:pt x="45" y="0"/>
                    <a:pt x="47" y="2"/>
                  </a:cubicBezTo>
                  <a:cubicBezTo>
                    <a:pt x="47" y="2"/>
                    <a:pt x="47" y="2"/>
                    <a:pt x="47" y="2"/>
                  </a:cubicBezTo>
                  <a:cubicBezTo>
                    <a:pt x="49" y="4"/>
                    <a:pt x="49" y="7"/>
                    <a:pt x="47" y="9"/>
                  </a:cubicBezTo>
                  <a:cubicBezTo>
                    <a:pt x="9" y="47"/>
                    <a:pt x="9" y="47"/>
                    <a:pt x="9" y="47"/>
                  </a:cubicBezTo>
                  <a:cubicBezTo>
                    <a:pt x="7" y="49"/>
                    <a:pt x="4" y="49"/>
                    <a:pt x="2" y="47"/>
                  </a:cubicBezTo>
                  <a:cubicBezTo>
                    <a:pt x="2" y="47"/>
                    <a:pt x="2" y="47"/>
                    <a:pt x="2" y="47"/>
                  </a:cubicBezTo>
                  <a:cubicBezTo>
                    <a:pt x="0" y="45"/>
                    <a:pt x="0" y="42"/>
                    <a:pt x="2" y="41"/>
                  </a:cubicBezTo>
                  <a:lnTo>
                    <a:pt x="40" y="2"/>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3" name="Freeform 512"/>
            <p:cNvSpPr/>
            <p:nvPr/>
          </p:nvSpPr>
          <p:spPr bwMode="auto">
            <a:xfrm>
              <a:off x="4555592" y="5350702"/>
              <a:ext cx="87388" cy="82204"/>
            </a:xfrm>
            <a:custGeom>
              <a:avLst/>
              <a:gdLst>
                <a:gd name="T0" fmla="*/ 48 w 50"/>
                <a:gd name="T1" fmla="*/ 38 h 47"/>
                <a:gd name="T2" fmla="*/ 49 w 50"/>
                <a:gd name="T3" fmla="*/ 45 h 47"/>
                <a:gd name="T4" fmla="*/ 49 w 50"/>
                <a:gd name="T5" fmla="*/ 45 h 47"/>
                <a:gd name="T6" fmla="*/ 42 w 50"/>
                <a:gd name="T7" fmla="*/ 45 h 47"/>
                <a:gd name="T8" fmla="*/ 2 w 50"/>
                <a:gd name="T9" fmla="*/ 9 h 47"/>
                <a:gd name="T10" fmla="*/ 2 w 50"/>
                <a:gd name="T11" fmla="*/ 2 h 47"/>
                <a:gd name="T12" fmla="*/ 2 w 50"/>
                <a:gd name="T13" fmla="*/ 2 h 47"/>
                <a:gd name="T14" fmla="*/ 8 w 50"/>
                <a:gd name="T15" fmla="*/ 1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9" y="45"/>
                  </a:cubicBezTo>
                  <a:cubicBezTo>
                    <a:pt x="49" y="45"/>
                    <a:pt x="49" y="45"/>
                    <a:pt x="49" y="45"/>
                  </a:cubicBezTo>
                  <a:cubicBezTo>
                    <a:pt x="47" y="47"/>
                    <a:pt x="44" y="47"/>
                    <a:pt x="42" y="45"/>
                  </a:cubicBezTo>
                  <a:cubicBezTo>
                    <a:pt x="2" y="9"/>
                    <a:pt x="2" y="9"/>
                    <a:pt x="2" y="9"/>
                  </a:cubicBezTo>
                  <a:cubicBezTo>
                    <a:pt x="0" y="7"/>
                    <a:pt x="0" y="4"/>
                    <a:pt x="2" y="2"/>
                  </a:cubicBezTo>
                  <a:cubicBezTo>
                    <a:pt x="2" y="2"/>
                    <a:pt x="2" y="2"/>
                    <a:pt x="2" y="2"/>
                  </a:cubicBezTo>
                  <a:cubicBezTo>
                    <a:pt x="3" y="0"/>
                    <a:pt x="6" y="0"/>
                    <a:pt x="8" y="1"/>
                  </a:cubicBezTo>
                  <a:lnTo>
                    <a:pt x="48" y="38"/>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4" name="Freeform 513"/>
            <p:cNvSpPr/>
            <p:nvPr/>
          </p:nvSpPr>
          <p:spPr bwMode="auto">
            <a:xfrm>
              <a:off x="4868858" y="5635826"/>
              <a:ext cx="87388" cy="82204"/>
            </a:xfrm>
            <a:custGeom>
              <a:avLst/>
              <a:gdLst>
                <a:gd name="T0" fmla="*/ 48 w 50"/>
                <a:gd name="T1" fmla="*/ 38 h 47"/>
                <a:gd name="T2" fmla="*/ 48 w 50"/>
                <a:gd name="T3" fmla="*/ 45 h 47"/>
                <a:gd name="T4" fmla="*/ 48 w 50"/>
                <a:gd name="T5" fmla="*/ 45 h 47"/>
                <a:gd name="T6" fmla="*/ 42 w 50"/>
                <a:gd name="T7" fmla="*/ 45 h 47"/>
                <a:gd name="T8" fmla="*/ 2 w 50"/>
                <a:gd name="T9" fmla="*/ 9 h 47"/>
                <a:gd name="T10" fmla="*/ 2 w 50"/>
                <a:gd name="T11" fmla="*/ 2 h 47"/>
                <a:gd name="T12" fmla="*/ 2 w 50"/>
                <a:gd name="T13" fmla="*/ 2 h 47"/>
                <a:gd name="T14" fmla="*/ 8 w 50"/>
                <a:gd name="T15" fmla="*/ 2 h 47"/>
                <a:gd name="T16" fmla="*/ 48 w 50"/>
                <a:gd name="T17"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7">
                  <a:moveTo>
                    <a:pt x="48" y="38"/>
                  </a:moveTo>
                  <a:cubicBezTo>
                    <a:pt x="50" y="40"/>
                    <a:pt x="50" y="43"/>
                    <a:pt x="48" y="45"/>
                  </a:cubicBezTo>
                  <a:cubicBezTo>
                    <a:pt x="48" y="45"/>
                    <a:pt x="48" y="45"/>
                    <a:pt x="48" y="45"/>
                  </a:cubicBezTo>
                  <a:cubicBezTo>
                    <a:pt x="47" y="47"/>
                    <a:pt x="44" y="47"/>
                    <a:pt x="42" y="45"/>
                  </a:cubicBezTo>
                  <a:cubicBezTo>
                    <a:pt x="2" y="9"/>
                    <a:pt x="2" y="9"/>
                    <a:pt x="2" y="9"/>
                  </a:cubicBezTo>
                  <a:cubicBezTo>
                    <a:pt x="0" y="7"/>
                    <a:pt x="0" y="4"/>
                    <a:pt x="2" y="2"/>
                  </a:cubicBezTo>
                  <a:cubicBezTo>
                    <a:pt x="2" y="2"/>
                    <a:pt x="2" y="2"/>
                    <a:pt x="2" y="2"/>
                  </a:cubicBezTo>
                  <a:cubicBezTo>
                    <a:pt x="3" y="0"/>
                    <a:pt x="6" y="0"/>
                    <a:pt x="8" y="2"/>
                  </a:cubicBezTo>
                  <a:lnTo>
                    <a:pt x="48" y="38"/>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5" name="Freeform 514"/>
            <p:cNvSpPr/>
            <p:nvPr/>
          </p:nvSpPr>
          <p:spPr bwMode="auto">
            <a:xfrm>
              <a:off x="4488940" y="5525479"/>
              <a:ext cx="110346" cy="17774"/>
            </a:xfrm>
            <a:custGeom>
              <a:avLst/>
              <a:gdLst>
                <a:gd name="T0" fmla="*/ 58 w 63"/>
                <a:gd name="T1" fmla="*/ 0 h 10"/>
                <a:gd name="T2" fmla="*/ 63 w 63"/>
                <a:gd name="T3" fmla="*/ 5 h 10"/>
                <a:gd name="T4" fmla="*/ 63 w 63"/>
                <a:gd name="T5" fmla="*/ 5 h 10"/>
                <a:gd name="T6" fmla="*/ 58 w 63"/>
                <a:gd name="T7" fmla="*/ 10 h 10"/>
                <a:gd name="T8" fmla="*/ 4 w 63"/>
                <a:gd name="T9" fmla="*/ 10 h 10"/>
                <a:gd name="T10" fmla="*/ 0 w 63"/>
                <a:gd name="T11" fmla="*/ 5 h 10"/>
                <a:gd name="T12" fmla="*/ 0 w 63"/>
                <a:gd name="T13" fmla="*/ 5 h 10"/>
                <a:gd name="T14" fmla="*/ 4 w 63"/>
                <a:gd name="T15" fmla="*/ 0 h 10"/>
                <a:gd name="T16" fmla="*/ 58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8" y="0"/>
                  </a:moveTo>
                  <a:cubicBezTo>
                    <a:pt x="61" y="0"/>
                    <a:pt x="63" y="2"/>
                    <a:pt x="63" y="5"/>
                  </a:cubicBezTo>
                  <a:cubicBezTo>
                    <a:pt x="63" y="5"/>
                    <a:pt x="63" y="5"/>
                    <a:pt x="63" y="5"/>
                  </a:cubicBezTo>
                  <a:cubicBezTo>
                    <a:pt x="63" y="8"/>
                    <a:pt x="61" y="10"/>
                    <a:pt x="58" y="10"/>
                  </a:cubicBezTo>
                  <a:cubicBezTo>
                    <a:pt x="4" y="10"/>
                    <a:pt x="4" y="10"/>
                    <a:pt x="4" y="10"/>
                  </a:cubicBezTo>
                  <a:cubicBezTo>
                    <a:pt x="2" y="10"/>
                    <a:pt x="0" y="8"/>
                    <a:pt x="0" y="5"/>
                  </a:cubicBezTo>
                  <a:cubicBezTo>
                    <a:pt x="0" y="5"/>
                    <a:pt x="0" y="5"/>
                    <a:pt x="0" y="5"/>
                  </a:cubicBezTo>
                  <a:cubicBezTo>
                    <a:pt x="0" y="2"/>
                    <a:pt x="2" y="0"/>
                    <a:pt x="4" y="0"/>
                  </a:cubicBezTo>
                  <a:lnTo>
                    <a:pt x="58" y="0"/>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6" name="Freeform 515"/>
            <p:cNvSpPr/>
            <p:nvPr/>
          </p:nvSpPr>
          <p:spPr bwMode="auto">
            <a:xfrm>
              <a:off x="4912552" y="5525479"/>
              <a:ext cx="110346" cy="17774"/>
            </a:xfrm>
            <a:custGeom>
              <a:avLst/>
              <a:gdLst>
                <a:gd name="T0" fmla="*/ 59 w 63"/>
                <a:gd name="T1" fmla="*/ 0 h 10"/>
                <a:gd name="T2" fmla="*/ 63 w 63"/>
                <a:gd name="T3" fmla="*/ 5 h 10"/>
                <a:gd name="T4" fmla="*/ 63 w 63"/>
                <a:gd name="T5" fmla="*/ 5 h 10"/>
                <a:gd name="T6" fmla="*/ 59 w 63"/>
                <a:gd name="T7" fmla="*/ 10 h 10"/>
                <a:gd name="T8" fmla="*/ 5 w 63"/>
                <a:gd name="T9" fmla="*/ 10 h 10"/>
                <a:gd name="T10" fmla="*/ 0 w 63"/>
                <a:gd name="T11" fmla="*/ 5 h 10"/>
                <a:gd name="T12" fmla="*/ 0 w 63"/>
                <a:gd name="T13" fmla="*/ 5 h 10"/>
                <a:gd name="T14" fmla="*/ 5 w 63"/>
                <a:gd name="T15" fmla="*/ 0 h 10"/>
                <a:gd name="T16" fmla="*/ 59 w 63"/>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10">
                  <a:moveTo>
                    <a:pt x="59" y="0"/>
                  </a:moveTo>
                  <a:cubicBezTo>
                    <a:pt x="61" y="0"/>
                    <a:pt x="63" y="2"/>
                    <a:pt x="63" y="5"/>
                  </a:cubicBezTo>
                  <a:cubicBezTo>
                    <a:pt x="63" y="5"/>
                    <a:pt x="63" y="5"/>
                    <a:pt x="63" y="5"/>
                  </a:cubicBezTo>
                  <a:cubicBezTo>
                    <a:pt x="63" y="8"/>
                    <a:pt x="61" y="10"/>
                    <a:pt x="59" y="10"/>
                  </a:cubicBezTo>
                  <a:cubicBezTo>
                    <a:pt x="5" y="10"/>
                    <a:pt x="5" y="10"/>
                    <a:pt x="5" y="10"/>
                  </a:cubicBezTo>
                  <a:cubicBezTo>
                    <a:pt x="2" y="10"/>
                    <a:pt x="0" y="8"/>
                    <a:pt x="0" y="5"/>
                  </a:cubicBezTo>
                  <a:cubicBezTo>
                    <a:pt x="0" y="5"/>
                    <a:pt x="0" y="5"/>
                    <a:pt x="0" y="5"/>
                  </a:cubicBezTo>
                  <a:cubicBezTo>
                    <a:pt x="0" y="2"/>
                    <a:pt x="2" y="0"/>
                    <a:pt x="5" y="0"/>
                  </a:cubicBezTo>
                  <a:lnTo>
                    <a:pt x="59" y="0"/>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7" name="Freeform 516"/>
            <p:cNvSpPr/>
            <p:nvPr/>
          </p:nvSpPr>
          <p:spPr bwMode="auto">
            <a:xfrm>
              <a:off x="4748143" y="5289234"/>
              <a:ext cx="15552" cy="94794"/>
            </a:xfrm>
            <a:custGeom>
              <a:avLst/>
              <a:gdLst>
                <a:gd name="T0" fmla="*/ 9 w 9"/>
                <a:gd name="T1" fmla="*/ 50 h 54"/>
                <a:gd name="T2" fmla="*/ 4 w 9"/>
                <a:gd name="T3" fmla="*/ 54 h 54"/>
                <a:gd name="T4" fmla="*/ 4 w 9"/>
                <a:gd name="T5" fmla="*/ 54 h 54"/>
                <a:gd name="T6" fmla="*/ 0 w 9"/>
                <a:gd name="T7" fmla="*/ 50 h 54"/>
                <a:gd name="T8" fmla="*/ 0 w 9"/>
                <a:gd name="T9" fmla="*/ 4 h 54"/>
                <a:gd name="T10" fmla="*/ 4 w 9"/>
                <a:gd name="T11" fmla="*/ 0 h 54"/>
                <a:gd name="T12" fmla="*/ 4 w 9"/>
                <a:gd name="T13" fmla="*/ 0 h 54"/>
                <a:gd name="T14" fmla="*/ 9 w 9"/>
                <a:gd name="T15" fmla="*/ 4 h 54"/>
                <a:gd name="T16" fmla="*/ 9 w 9"/>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54">
                  <a:moveTo>
                    <a:pt x="9" y="50"/>
                  </a:moveTo>
                  <a:cubicBezTo>
                    <a:pt x="9" y="52"/>
                    <a:pt x="7" y="54"/>
                    <a:pt x="4" y="54"/>
                  </a:cubicBezTo>
                  <a:cubicBezTo>
                    <a:pt x="4" y="54"/>
                    <a:pt x="4" y="54"/>
                    <a:pt x="4" y="54"/>
                  </a:cubicBezTo>
                  <a:cubicBezTo>
                    <a:pt x="2" y="54"/>
                    <a:pt x="0" y="52"/>
                    <a:pt x="0" y="50"/>
                  </a:cubicBezTo>
                  <a:cubicBezTo>
                    <a:pt x="0" y="4"/>
                    <a:pt x="0" y="4"/>
                    <a:pt x="0" y="4"/>
                  </a:cubicBezTo>
                  <a:cubicBezTo>
                    <a:pt x="0" y="1"/>
                    <a:pt x="2" y="0"/>
                    <a:pt x="4" y="0"/>
                  </a:cubicBezTo>
                  <a:cubicBezTo>
                    <a:pt x="4" y="0"/>
                    <a:pt x="4" y="0"/>
                    <a:pt x="4" y="0"/>
                  </a:cubicBezTo>
                  <a:cubicBezTo>
                    <a:pt x="7" y="0"/>
                    <a:pt x="9" y="1"/>
                    <a:pt x="9" y="4"/>
                  </a:cubicBezTo>
                  <a:lnTo>
                    <a:pt x="9" y="50"/>
                  </a:ln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28" name="Freeform 517"/>
            <p:cNvSpPr/>
            <p:nvPr/>
          </p:nvSpPr>
          <p:spPr bwMode="auto">
            <a:xfrm>
              <a:off x="4448949" y="5252205"/>
              <a:ext cx="610979" cy="609498"/>
            </a:xfrm>
            <a:custGeom>
              <a:avLst/>
              <a:gdLst>
                <a:gd name="T0" fmla="*/ 349 w 349"/>
                <a:gd name="T1" fmla="*/ 281 h 348"/>
                <a:gd name="T2" fmla="*/ 282 w 349"/>
                <a:gd name="T3" fmla="*/ 348 h 348"/>
                <a:gd name="T4" fmla="*/ 68 w 349"/>
                <a:gd name="T5" fmla="*/ 348 h 348"/>
                <a:gd name="T6" fmla="*/ 0 w 349"/>
                <a:gd name="T7" fmla="*/ 281 h 348"/>
                <a:gd name="T8" fmla="*/ 0 w 349"/>
                <a:gd name="T9" fmla="*/ 67 h 348"/>
                <a:gd name="T10" fmla="*/ 68 w 349"/>
                <a:gd name="T11" fmla="*/ 0 h 348"/>
                <a:gd name="T12" fmla="*/ 282 w 349"/>
                <a:gd name="T13" fmla="*/ 0 h 348"/>
                <a:gd name="T14" fmla="*/ 349 w 349"/>
                <a:gd name="T15" fmla="*/ 67 h 348"/>
                <a:gd name="T16" fmla="*/ 349 w 349"/>
                <a:gd name="T17" fmla="*/ 28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8">
                  <a:moveTo>
                    <a:pt x="349" y="281"/>
                  </a:moveTo>
                  <a:cubicBezTo>
                    <a:pt x="349" y="318"/>
                    <a:pt x="319" y="348"/>
                    <a:pt x="282" y="348"/>
                  </a:cubicBezTo>
                  <a:cubicBezTo>
                    <a:pt x="68" y="348"/>
                    <a:pt x="68" y="348"/>
                    <a:pt x="68" y="348"/>
                  </a:cubicBezTo>
                  <a:cubicBezTo>
                    <a:pt x="31" y="348"/>
                    <a:pt x="0" y="318"/>
                    <a:pt x="0" y="281"/>
                  </a:cubicBezTo>
                  <a:cubicBezTo>
                    <a:pt x="0" y="67"/>
                    <a:pt x="0" y="67"/>
                    <a:pt x="0" y="67"/>
                  </a:cubicBezTo>
                  <a:cubicBezTo>
                    <a:pt x="0" y="30"/>
                    <a:pt x="31" y="0"/>
                    <a:pt x="68" y="0"/>
                  </a:cubicBezTo>
                  <a:cubicBezTo>
                    <a:pt x="282" y="0"/>
                    <a:pt x="282" y="0"/>
                    <a:pt x="282" y="0"/>
                  </a:cubicBezTo>
                  <a:cubicBezTo>
                    <a:pt x="319" y="0"/>
                    <a:pt x="349" y="30"/>
                    <a:pt x="349" y="67"/>
                  </a:cubicBezTo>
                  <a:lnTo>
                    <a:pt x="349" y="281"/>
                  </a:lnTo>
                  <a:close/>
                </a:path>
              </a:pathLst>
            </a:custGeom>
            <a:noFill/>
            <a:ln w="68263" cap="flat">
              <a:solidFill>
                <a:srgbClr val="37A76F"/>
              </a:solidFill>
              <a:prstDash val="solid"/>
              <a:miter lim="800000"/>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grpSp>
      <p:grpSp>
        <p:nvGrpSpPr>
          <p:cNvPr id="29" name="Group 59"/>
          <p:cNvGrpSpPr/>
          <p:nvPr/>
        </p:nvGrpSpPr>
        <p:grpSpPr>
          <a:xfrm>
            <a:off x="4840078" y="1939022"/>
            <a:ext cx="1436893" cy="1436893"/>
            <a:chOff x="4247511" y="1566336"/>
            <a:chExt cx="2152126" cy="2152127"/>
          </a:xfrm>
        </p:grpSpPr>
        <p:sp>
          <p:nvSpPr>
            <p:cNvPr id="30" name="Freeform 490"/>
            <p:cNvSpPr>
              <a:spLocks noEditPoints="1"/>
            </p:cNvSpPr>
            <p:nvPr/>
          </p:nvSpPr>
          <p:spPr bwMode="auto">
            <a:xfrm>
              <a:off x="4247511" y="1566336"/>
              <a:ext cx="2152126" cy="2152127"/>
            </a:xfrm>
            <a:custGeom>
              <a:avLst/>
              <a:gdLst>
                <a:gd name="T0" fmla="*/ 1225 w 1229"/>
                <a:gd name="T1" fmla="*/ 665 h 1229"/>
                <a:gd name="T2" fmla="*/ 1201 w 1229"/>
                <a:gd name="T3" fmla="*/ 629 h 1229"/>
                <a:gd name="T4" fmla="*/ 1101 w 1229"/>
                <a:gd name="T5" fmla="*/ 598 h 1229"/>
                <a:gd name="T6" fmla="*/ 1039 w 1229"/>
                <a:gd name="T7" fmla="*/ 535 h 1229"/>
                <a:gd name="T8" fmla="*/ 1046 w 1229"/>
                <a:gd name="T9" fmla="*/ 447 h 1229"/>
                <a:gd name="T10" fmla="*/ 1146 w 1229"/>
                <a:gd name="T11" fmla="*/ 354 h 1229"/>
                <a:gd name="T12" fmla="*/ 1152 w 1229"/>
                <a:gd name="T13" fmla="*/ 314 h 1229"/>
                <a:gd name="T14" fmla="*/ 1082 w 1229"/>
                <a:gd name="T15" fmla="*/ 216 h 1229"/>
                <a:gd name="T16" fmla="*/ 1031 w 1229"/>
                <a:gd name="T17" fmla="*/ 209 h 1229"/>
                <a:gd name="T18" fmla="*/ 920 w 1229"/>
                <a:gd name="T19" fmla="*/ 266 h 1229"/>
                <a:gd name="T20" fmla="*/ 848 w 1229"/>
                <a:gd name="T21" fmla="*/ 253 h 1229"/>
                <a:gd name="T22" fmla="*/ 802 w 1229"/>
                <a:gd name="T23" fmla="*/ 206 h 1229"/>
                <a:gd name="T24" fmla="*/ 806 w 1229"/>
                <a:gd name="T25" fmla="*/ 53 h 1229"/>
                <a:gd name="T26" fmla="*/ 782 w 1229"/>
                <a:gd name="T27" fmla="*/ 24 h 1229"/>
                <a:gd name="T28" fmla="*/ 663 w 1229"/>
                <a:gd name="T29" fmla="*/ 4 h 1229"/>
                <a:gd name="T30" fmla="*/ 628 w 1229"/>
                <a:gd name="T31" fmla="*/ 29 h 1229"/>
                <a:gd name="T32" fmla="*/ 586 w 1229"/>
                <a:gd name="T33" fmla="*/ 164 h 1229"/>
                <a:gd name="T34" fmla="*/ 535 w 1229"/>
                <a:gd name="T35" fmla="*/ 192 h 1229"/>
                <a:gd name="T36" fmla="*/ 457 w 1229"/>
                <a:gd name="T37" fmla="*/ 192 h 1229"/>
                <a:gd name="T38" fmla="*/ 363 w 1229"/>
                <a:gd name="T39" fmla="*/ 90 h 1229"/>
                <a:gd name="T40" fmla="*/ 325 w 1229"/>
                <a:gd name="T41" fmla="*/ 79 h 1229"/>
                <a:gd name="T42" fmla="*/ 218 w 1229"/>
                <a:gd name="T43" fmla="*/ 152 h 1229"/>
                <a:gd name="T44" fmla="*/ 210 w 1229"/>
                <a:gd name="T45" fmla="*/ 202 h 1229"/>
                <a:gd name="T46" fmla="*/ 264 w 1229"/>
                <a:gd name="T47" fmla="*/ 309 h 1229"/>
                <a:gd name="T48" fmla="*/ 253 w 1229"/>
                <a:gd name="T49" fmla="*/ 389 h 1229"/>
                <a:gd name="T50" fmla="*/ 195 w 1229"/>
                <a:gd name="T51" fmla="*/ 431 h 1229"/>
                <a:gd name="T52" fmla="*/ 73 w 1229"/>
                <a:gd name="T53" fmla="*/ 421 h 1229"/>
                <a:gd name="T54" fmla="*/ 25 w 1229"/>
                <a:gd name="T55" fmla="*/ 459 h 1229"/>
                <a:gd name="T56" fmla="*/ 6 w 1229"/>
                <a:gd name="T57" fmla="*/ 563 h 1229"/>
                <a:gd name="T58" fmla="*/ 36 w 1229"/>
                <a:gd name="T59" fmla="*/ 607 h 1229"/>
                <a:gd name="T60" fmla="*/ 148 w 1229"/>
                <a:gd name="T61" fmla="*/ 644 h 1229"/>
                <a:gd name="T62" fmla="*/ 195 w 1229"/>
                <a:gd name="T63" fmla="*/ 714 h 1229"/>
                <a:gd name="T64" fmla="*/ 183 w 1229"/>
                <a:gd name="T65" fmla="*/ 783 h 1229"/>
                <a:gd name="T66" fmla="*/ 97 w 1229"/>
                <a:gd name="T67" fmla="*/ 865 h 1229"/>
                <a:gd name="T68" fmla="*/ 87 w 1229"/>
                <a:gd name="T69" fmla="*/ 920 h 1229"/>
                <a:gd name="T70" fmla="*/ 149 w 1229"/>
                <a:gd name="T71" fmla="*/ 1008 h 1229"/>
                <a:gd name="T72" fmla="*/ 201 w 1229"/>
                <a:gd name="T73" fmla="*/ 1021 h 1229"/>
                <a:gd name="T74" fmla="*/ 315 w 1229"/>
                <a:gd name="T75" fmla="*/ 963 h 1229"/>
                <a:gd name="T76" fmla="*/ 400 w 1229"/>
                <a:gd name="T77" fmla="*/ 987 h 1229"/>
                <a:gd name="T78" fmla="*/ 430 w 1229"/>
                <a:gd name="T79" fmla="*/ 1046 h 1229"/>
                <a:gd name="T80" fmla="*/ 425 w 1229"/>
                <a:gd name="T81" fmla="*/ 1163 h 1229"/>
                <a:gd name="T82" fmla="*/ 455 w 1229"/>
                <a:gd name="T83" fmla="*/ 1202 h 1229"/>
                <a:gd name="T84" fmla="*/ 566 w 1229"/>
                <a:gd name="T85" fmla="*/ 1221 h 1229"/>
                <a:gd name="T86" fmla="*/ 610 w 1229"/>
                <a:gd name="T87" fmla="*/ 1199 h 1229"/>
                <a:gd name="T88" fmla="*/ 649 w 1229"/>
                <a:gd name="T89" fmla="*/ 1075 h 1229"/>
                <a:gd name="T90" fmla="*/ 716 w 1229"/>
                <a:gd name="T91" fmla="*/ 1034 h 1229"/>
                <a:gd name="T92" fmla="*/ 794 w 1229"/>
                <a:gd name="T93" fmla="*/ 1054 h 1229"/>
                <a:gd name="T94" fmla="*/ 866 w 1229"/>
                <a:gd name="T95" fmla="*/ 1133 h 1229"/>
                <a:gd name="T96" fmla="*/ 911 w 1229"/>
                <a:gd name="T97" fmla="*/ 1147 h 1229"/>
                <a:gd name="T98" fmla="*/ 1015 w 1229"/>
                <a:gd name="T99" fmla="*/ 1076 h 1229"/>
                <a:gd name="T100" fmla="*/ 1024 w 1229"/>
                <a:gd name="T101" fmla="*/ 1032 h 1229"/>
                <a:gd name="T102" fmla="*/ 961 w 1229"/>
                <a:gd name="T103" fmla="*/ 895 h 1229"/>
                <a:gd name="T104" fmla="*/ 989 w 1229"/>
                <a:gd name="T105" fmla="*/ 831 h 1229"/>
                <a:gd name="T106" fmla="*/ 1045 w 1229"/>
                <a:gd name="T107" fmla="*/ 798 h 1229"/>
                <a:gd name="T108" fmla="*/ 1154 w 1229"/>
                <a:gd name="T109" fmla="*/ 801 h 1229"/>
                <a:gd name="T110" fmla="*/ 1197 w 1229"/>
                <a:gd name="T111" fmla="*/ 785 h 1229"/>
                <a:gd name="T112" fmla="*/ 1225 w 1229"/>
                <a:gd name="T113" fmla="*/ 665 h 1229"/>
                <a:gd name="T114" fmla="*/ 596 w 1229"/>
                <a:gd name="T115" fmla="*/ 729 h 1229"/>
                <a:gd name="T116" fmla="*/ 499 w 1229"/>
                <a:gd name="T117" fmla="*/ 592 h 1229"/>
                <a:gd name="T118" fmla="*/ 636 w 1229"/>
                <a:gd name="T119" fmla="*/ 495 h 1229"/>
                <a:gd name="T120" fmla="*/ 733 w 1229"/>
                <a:gd name="T121" fmla="*/ 632 h 1229"/>
                <a:gd name="T122" fmla="*/ 596 w 1229"/>
                <a:gd name="T123" fmla="*/ 729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1229">
                  <a:moveTo>
                    <a:pt x="1225" y="665"/>
                  </a:moveTo>
                  <a:cubicBezTo>
                    <a:pt x="1229" y="635"/>
                    <a:pt x="1201" y="629"/>
                    <a:pt x="1201" y="629"/>
                  </a:cubicBezTo>
                  <a:cubicBezTo>
                    <a:pt x="1201" y="629"/>
                    <a:pt x="1154" y="612"/>
                    <a:pt x="1101" y="598"/>
                  </a:cubicBezTo>
                  <a:cubicBezTo>
                    <a:pt x="1048" y="583"/>
                    <a:pt x="1039" y="535"/>
                    <a:pt x="1039" y="535"/>
                  </a:cubicBezTo>
                  <a:cubicBezTo>
                    <a:pt x="1013" y="473"/>
                    <a:pt x="1046" y="447"/>
                    <a:pt x="1046" y="447"/>
                  </a:cubicBezTo>
                  <a:cubicBezTo>
                    <a:pt x="1146" y="354"/>
                    <a:pt x="1146" y="354"/>
                    <a:pt x="1146" y="354"/>
                  </a:cubicBezTo>
                  <a:cubicBezTo>
                    <a:pt x="1166" y="334"/>
                    <a:pt x="1152" y="314"/>
                    <a:pt x="1152" y="314"/>
                  </a:cubicBezTo>
                  <a:cubicBezTo>
                    <a:pt x="1082" y="216"/>
                    <a:pt x="1082" y="216"/>
                    <a:pt x="1082" y="216"/>
                  </a:cubicBezTo>
                  <a:cubicBezTo>
                    <a:pt x="1062" y="189"/>
                    <a:pt x="1031" y="209"/>
                    <a:pt x="1031" y="209"/>
                  </a:cubicBezTo>
                  <a:cubicBezTo>
                    <a:pt x="920" y="266"/>
                    <a:pt x="920" y="266"/>
                    <a:pt x="920" y="266"/>
                  </a:cubicBezTo>
                  <a:cubicBezTo>
                    <a:pt x="899" y="275"/>
                    <a:pt x="848" y="253"/>
                    <a:pt x="848" y="253"/>
                  </a:cubicBezTo>
                  <a:cubicBezTo>
                    <a:pt x="818" y="239"/>
                    <a:pt x="802" y="206"/>
                    <a:pt x="802" y="206"/>
                  </a:cubicBezTo>
                  <a:cubicBezTo>
                    <a:pt x="806" y="53"/>
                    <a:pt x="806" y="53"/>
                    <a:pt x="806" y="53"/>
                  </a:cubicBezTo>
                  <a:cubicBezTo>
                    <a:pt x="807" y="32"/>
                    <a:pt x="782" y="24"/>
                    <a:pt x="782" y="24"/>
                  </a:cubicBezTo>
                  <a:cubicBezTo>
                    <a:pt x="663" y="4"/>
                    <a:pt x="663" y="4"/>
                    <a:pt x="663" y="4"/>
                  </a:cubicBezTo>
                  <a:cubicBezTo>
                    <a:pt x="635" y="0"/>
                    <a:pt x="628" y="29"/>
                    <a:pt x="628" y="29"/>
                  </a:cubicBezTo>
                  <a:cubicBezTo>
                    <a:pt x="626" y="35"/>
                    <a:pt x="586" y="164"/>
                    <a:pt x="586" y="164"/>
                  </a:cubicBezTo>
                  <a:cubicBezTo>
                    <a:pt x="578" y="177"/>
                    <a:pt x="535" y="192"/>
                    <a:pt x="535" y="192"/>
                  </a:cubicBezTo>
                  <a:cubicBezTo>
                    <a:pt x="494" y="211"/>
                    <a:pt x="457" y="192"/>
                    <a:pt x="457" y="192"/>
                  </a:cubicBezTo>
                  <a:cubicBezTo>
                    <a:pt x="363" y="90"/>
                    <a:pt x="363" y="90"/>
                    <a:pt x="363" y="90"/>
                  </a:cubicBezTo>
                  <a:cubicBezTo>
                    <a:pt x="350" y="72"/>
                    <a:pt x="325" y="79"/>
                    <a:pt x="325" y="79"/>
                  </a:cubicBezTo>
                  <a:cubicBezTo>
                    <a:pt x="218" y="152"/>
                    <a:pt x="218" y="152"/>
                    <a:pt x="218" y="152"/>
                  </a:cubicBezTo>
                  <a:cubicBezTo>
                    <a:pt x="196" y="170"/>
                    <a:pt x="210" y="202"/>
                    <a:pt x="210" y="202"/>
                  </a:cubicBezTo>
                  <a:cubicBezTo>
                    <a:pt x="264" y="309"/>
                    <a:pt x="264" y="309"/>
                    <a:pt x="264" y="309"/>
                  </a:cubicBezTo>
                  <a:cubicBezTo>
                    <a:pt x="284" y="340"/>
                    <a:pt x="253" y="389"/>
                    <a:pt x="253" y="389"/>
                  </a:cubicBezTo>
                  <a:cubicBezTo>
                    <a:pt x="235" y="421"/>
                    <a:pt x="195" y="431"/>
                    <a:pt x="195" y="431"/>
                  </a:cubicBezTo>
                  <a:cubicBezTo>
                    <a:pt x="73" y="421"/>
                    <a:pt x="73" y="421"/>
                    <a:pt x="73" y="421"/>
                  </a:cubicBezTo>
                  <a:cubicBezTo>
                    <a:pt x="30" y="419"/>
                    <a:pt x="25" y="459"/>
                    <a:pt x="25" y="459"/>
                  </a:cubicBezTo>
                  <a:cubicBezTo>
                    <a:pt x="6" y="563"/>
                    <a:pt x="6" y="563"/>
                    <a:pt x="6" y="563"/>
                  </a:cubicBezTo>
                  <a:cubicBezTo>
                    <a:pt x="0" y="600"/>
                    <a:pt x="36" y="607"/>
                    <a:pt x="36" y="607"/>
                  </a:cubicBezTo>
                  <a:cubicBezTo>
                    <a:pt x="148" y="644"/>
                    <a:pt x="148" y="644"/>
                    <a:pt x="148" y="644"/>
                  </a:cubicBezTo>
                  <a:cubicBezTo>
                    <a:pt x="189" y="655"/>
                    <a:pt x="195" y="714"/>
                    <a:pt x="195" y="714"/>
                  </a:cubicBezTo>
                  <a:cubicBezTo>
                    <a:pt x="208" y="764"/>
                    <a:pt x="183" y="783"/>
                    <a:pt x="183" y="783"/>
                  </a:cubicBezTo>
                  <a:cubicBezTo>
                    <a:pt x="97" y="865"/>
                    <a:pt x="97" y="865"/>
                    <a:pt x="97" y="865"/>
                  </a:cubicBezTo>
                  <a:cubicBezTo>
                    <a:pt x="67" y="888"/>
                    <a:pt x="87" y="920"/>
                    <a:pt x="87" y="920"/>
                  </a:cubicBezTo>
                  <a:cubicBezTo>
                    <a:pt x="149" y="1008"/>
                    <a:pt x="149" y="1008"/>
                    <a:pt x="149" y="1008"/>
                  </a:cubicBezTo>
                  <a:cubicBezTo>
                    <a:pt x="179" y="1038"/>
                    <a:pt x="201" y="1021"/>
                    <a:pt x="201" y="1021"/>
                  </a:cubicBezTo>
                  <a:cubicBezTo>
                    <a:pt x="315" y="963"/>
                    <a:pt x="315" y="963"/>
                    <a:pt x="315" y="963"/>
                  </a:cubicBezTo>
                  <a:cubicBezTo>
                    <a:pt x="356" y="943"/>
                    <a:pt x="400" y="987"/>
                    <a:pt x="400" y="987"/>
                  </a:cubicBezTo>
                  <a:cubicBezTo>
                    <a:pt x="437" y="1013"/>
                    <a:pt x="430" y="1046"/>
                    <a:pt x="430" y="1046"/>
                  </a:cubicBezTo>
                  <a:cubicBezTo>
                    <a:pt x="425" y="1163"/>
                    <a:pt x="425" y="1163"/>
                    <a:pt x="425" y="1163"/>
                  </a:cubicBezTo>
                  <a:cubicBezTo>
                    <a:pt x="422" y="1190"/>
                    <a:pt x="455" y="1202"/>
                    <a:pt x="455" y="1202"/>
                  </a:cubicBezTo>
                  <a:cubicBezTo>
                    <a:pt x="566" y="1221"/>
                    <a:pt x="566" y="1221"/>
                    <a:pt x="566" y="1221"/>
                  </a:cubicBezTo>
                  <a:cubicBezTo>
                    <a:pt x="605" y="1229"/>
                    <a:pt x="610" y="1199"/>
                    <a:pt x="610" y="1199"/>
                  </a:cubicBezTo>
                  <a:cubicBezTo>
                    <a:pt x="649" y="1075"/>
                    <a:pt x="649" y="1075"/>
                    <a:pt x="649" y="1075"/>
                  </a:cubicBezTo>
                  <a:cubicBezTo>
                    <a:pt x="661" y="1042"/>
                    <a:pt x="716" y="1034"/>
                    <a:pt x="716" y="1034"/>
                  </a:cubicBezTo>
                  <a:cubicBezTo>
                    <a:pt x="769" y="1019"/>
                    <a:pt x="794" y="1054"/>
                    <a:pt x="794" y="1054"/>
                  </a:cubicBezTo>
                  <a:cubicBezTo>
                    <a:pt x="866" y="1133"/>
                    <a:pt x="866" y="1133"/>
                    <a:pt x="866" y="1133"/>
                  </a:cubicBezTo>
                  <a:cubicBezTo>
                    <a:pt x="880" y="1157"/>
                    <a:pt x="911" y="1147"/>
                    <a:pt x="911" y="1147"/>
                  </a:cubicBezTo>
                  <a:cubicBezTo>
                    <a:pt x="1015" y="1076"/>
                    <a:pt x="1015" y="1076"/>
                    <a:pt x="1015" y="1076"/>
                  </a:cubicBezTo>
                  <a:cubicBezTo>
                    <a:pt x="1039" y="1054"/>
                    <a:pt x="1024" y="1032"/>
                    <a:pt x="1024" y="1032"/>
                  </a:cubicBezTo>
                  <a:cubicBezTo>
                    <a:pt x="961" y="895"/>
                    <a:pt x="961" y="895"/>
                    <a:pt x="961" y="895"/>
                  </a:cubicBezTo>
                  <a:cubicBezTo>
                    <a:pt x="952" y="871"/>
                    <a:pt x="989" y="831"/>
                    <a:pt x="989" y="831"/>
                  </a:cubicBezTo>
                  <a:cubicBezTo>
                    <a:pt x="1014" y="796"/>
                    <a:pt x="1045" y="798"/>
                    <a:pt x="1045" y="798"/>
                  </a:cubicBezTo>
                  <a:cubicBezTo>
                    <a:pt x="1154" y="801"/>
                    <a:pt x="1154" y="801"/>
                    <a:pt x="1154" y="801"/>
                  </a:cubicBezTo>
                  <a:cubicBezTo>
                    <a:pt x="1194" y="807"/>
                    <a:pt x="1197" y="785"/>
                    <a:pt x="1197" y="785"/>
                  </a:cubicBezTo>
                  <a:cubicBezTo>
                    <a:pt x="1197" y="785"/>
                    <a:pt x="1220" y="696"/>
                    <a:pt x="1225" y="665"/>
                  </a:cubicBezTo>
                  <a:close/>
                  <a:moveTo>
                    <a:pt x="596" y="729"/>
                  </a:moveTo>
                  <a:cubicBezTo>
                    <a:pt x="531" y="718"/>
                    <a:pt x="488" y="657"/>
                    <a:pt x="499" y="592"/>
                  </a:cubicBezTo>
                  <a:cubicBezTo>
                    <a:pt x="510" y="528"/>
                    <a:pt x="571" y="484"/>
                    <a:pt x="636" y="495"/>
                  </a:cubicBezTo>
                  <a:cubicBezTo>
                    <a:pt x="701" y="507"/>
                    <a:pt x="744" y="568"/>
                    <a:pt x="733" y="632"/>
                  </a:cubicBezTo>
                  <a:cubicBezTo>
                    <a:pt x="722" y="697"/>
                    <a:pt x="660" y="740"/>
                    <a:pt x="596" y="729"/>
                  </a:cubicBezTo>
                  <a:close/>
                </a:path>
              </a:pathLst>
            </a:custGeom>
            <a:solidFill>
              <a:srgbClr val="99CB38"/>
            </a:solid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1" name="Freeform 492"/>
            <p:cNvSpPr>
              <a:spLocks noEditPoints="1"/>
            </p:cNvSpPr>
            <p:nvPr/>
          </p:nvSpPr>
          <p:spPr bwMode="auto">
            <a:xfrm>
              <a:off x="4893297" y="2041048"/>
              <a:ext cx="288826" cy="294010"/>
            </a:xfrm>
            <a:custGeom>
              <a:avLst/>
              <a:gdLst>
                <a:gd name="T0" fmla="*/ 128 w 165"/>
                <a:gd name="T1" fmla="*/ 26 h 168"/>
                <a:gd name="T2" fmla="*/ 25 w 165"/>
                <a:gd name="T3" fmla="*/ 37 h 168"/>
                <a:gd name="T4" fmla="*/ 36 w 165"/>
                <a:gd name="T5" fmla="*/ 142 h 168"/>
                <a:gd name="T6" fmla="*/ 140 w 165"/>
                <a:gd name="T7" fmla="*/ 130 h 168"/>
                <a:gd name="T8" fmla="*/ 128 w 165"/>
                <a:gd name="T9" fmla="*/ 26 h 168"/>
                <a:gd name="T10" fmla="*/ 50 w 165"/>
                <a:gd name="T11" fmla="*/ 124 h 168"/>
                <a:gd name="T12" fmla="*/ 42 w 165"/>
                <a:gd name="T13" fmla="*/ 51 h 168"/>
                <a:gd name="T14" fmla="*/ 114 w 165"/>
                <a:gd name="T15" fmla="*/ 43 h 168"/>
                <a:gd name="T16" fmla="*/ 122 w 165"/>
                <a:gd name="T17" fmla="*/ 116 h 168"/>
                <a:gd name="T18" fmla="*/ 50 w 165"/>
                <a:gd name="T19" fmla="*/ 12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8">
                  <a:moveTo>
                    <a:pt x="128" y="26"/>
                  </a:moveTo>
                  <a:cubicBezTo>
                    <a:pt x="97" y="0"/>
                    <a:pt x="50" y="5"/>
                    <a:pt x="25" y="37"/>
                  </a:cubicBezTo>
                  <a:cubicBezTo>
                    <a:pt x="0" y="69"/>
                    <a:pt x="5" y="116"/>
                    <a:pt x="36" y="142"/>
                  </a:cubicBezTo>
                  <a:cubicBezTo>
                    <a:pt x="68" y="168"/>
                    <a:pt x="114" y="163"/>
                    <a:pt x="140" y="130"/>
                  </a:cubicBezTo>
                  <a:cubicBezTo>
                    <a:pt x="165" y="98"/>
                    <a:pt x="160" y="51"/>
                    <a:pt x="128" y="26"/>
                  </a:cubicBezTo>
                  <a:close/>
                  <a:moveTo>
                    <a:pt x="50" y="124"/>
                  </a:moveTo>
                  <a:cubicBezTo>
                    <a:pt x="28" y="107"/>
                    <a:pt x="25" y="74"/>
                    <a:pt x="42" y="51"/>
                  </a:cubicBezTo>
                  <a:cubicBezTo>
                    <a:pt x="60" y="29"/>
                    <a:pt x="92" y="25"/>
                    <a:pt x="114" y="43"/>
                  </a:cubicBezTo>
                  <a:cubicBezTo>
                    <a:pt x="136" y="61"/>
                    <a:pt x="140" y="94"/>
                    <a:pt x="122" y="116"/>
                  </a:cubicBezTo>
                  <a:cubicBezTo>
                    <a:pt x="105" y="139"/>
                    <a:pt x="72" y="142"/>
                    <a:pt x="50" y="1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2" name="Freeform 493"/>
            <p:cNvSpPr/>
            <p:nvPr/>
          </p:nvSpPr>
          <p:spPr bwMode="auto">
            <a:xfrm>
              <a:off x="4888113" y="2272109"/>
              <a:ext cx="91091" cy="108865"/>
            </a:xfrm>
            <a:custGeom>
              <a:avLst/>
              <a:gdLst>
                <a:gd name="T0" fmla="*/ 20 w 52"/>
                <a:gd name="T1" fmla="*/ 56 h 62"/>
                <a:gd name="T2" fmla="*/ 5 w 52"/>
                <a:gd name="T3" fmla="*/ 58 h 62"/>
                <a:gd name="T4" fmla="*/ 5 w 52"/>
                <a:gd name="T5" fmla="*/ 58 h 62"/>
                <a:gd name="T6" fmla="*/ 3 w 52"/>
                <a:gd name="T7" fmla="*/ 43 h 62"/>
                <a:gd name="T8" fmla="*/ 31 w 52"/>
                <a:gd name="T9" fmla="*/ 6 h 62"/>
                <a:gd name="T10" fmla="*/ 46 w 52"/>
                <a:gd name="T11" fmla="*/ 4 h 62"/>
                <a:gd name="T12" fmla="*/ 46 w 52"/>
                <a:gd name="T13" fmla="*/ 4 h 62"/>
                <a:gd name="T14" fmla="*/ 48 w 52"/>
                <a:gd name="T15" fmla="*/ 20 h 62"/>
                <a:gd name="T16" fmla="*/ 20 w 52"/>
                <a:gd name="T17" fmla="*/ 5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2">
                  <a:moveTo>
                    <a:pt x="20" y="56"/>
                  </a:moveTo>
                  <a:cubicBezTo>
                    <a:pt x="17" y="61"/>
                    <a:pt x="10" y="62"/>
                    <a:pt x="5" y="58"/>
                  </a:cubicBezTo>
                  <a:cubicBezTo>
                    <a:pt x="5" y="58"/>
                    <a:pt x="5" y="58"/>
                    <a:pt x="5" y="58"/>
                  </a:cubicBezTo>
                  <a:cubicBezTo>
                    <a:pt x="0" y="54"/>
                    <a:pt x="0" y="47"/>
                    <a:pt x="3" y="43"/>
                  </a:cubicBezTo>
                  <a:cubicBezTo>
                    <a:pt x="31" y="6"/>
                    <a:pt x="31" y="6"/>
                    <a:pt x="31" y="6"/>
                  </a:cubicBezTo>
                  <a:cubicBezTo>
                    <a:pt x="35" y="1"/>
                    <a:pt x="42" y="0"/>
                    <a:pt x="46" y="4"/>
                  </a:cubicBezTo>
                  <a:cubicBezTo>
                    <a:pt x="46" y="4"/>
                    <a:pt x="46" y="4"/>
                    <a:pt x="46" y="4"/>
                  </a:cubicBezTo>
                  <a:cubicBezTo>
                    <a:pt x="51" y="8"/>
                    <a:pt x="52" y="15"/>
                    <a:pt x="48" y="20"/>
                  </a:cubicBezTo>
                  <a:lnTo>
                    <a:pt x="20" y="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3" name="Freeform 494"/>
            <p:cNvSpPr/>
            <p:nvPr/>
          </p:nvSpPr>
          <p:spPr bwMode="auto">
            <a:xfrm>
              <a:off x="4975501" y="2106219"/>
              <a:ext cx="70355" cy="47397"/>
            </a:xfrm>
            <a:custGeom>
              <a:avLst/>
              <a:gdLst>
                <a:gd name="T0" fmla="*/ 8 w 40"/>
                <a:gd name="T1" fmla="*/ 26 h 27"/>
                <a:gd name="T2" fmla="*/ 9 w 40"/>
                <a:gd name="T3" fmla="*/ 25 h 27"/>
                <a:gd name="T4" fmla="*/ 34 w 40"/>
                <a:gd name="T5" fmla="*/ 10 h 27"/>
                <a:gd name="T6" fmla="*/ 32 w 40"/>
                <a:gd name="T7" fmla="*/ 1 h 27"/>
                <a:gd name="T8" fmla="*/ 32 w 40"/>
                <a:gd name="T9" fmla="*/ 0 h 27"/>
                <a:gd name="T10" fmla="*/ 2 w 40"/>
                <a:gd name="T11" fmla="*/ 19 h 27"/>
                <a:gd name="T12" fmla="*/ 1 w 40"/>
                <a:gd name="T13" fmla="*/ 19 h 27"/>
                <a:gd name="T14" fmla="*/ 8 w 40"/>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27">
                  <a:moveTo>
                    <a:pt x="8" y="26"/>
                  </a:moveTo>
                  <a:cubicBezTo>
                    <a:pt x="9" y="26"/>
                    <a:pt x="9" y="25"/>
                    <a:pt x="9" y="25"/>
                  </a:cubicBezTo>
                  <a:cubicBezTo>
                    <a:pt x="16" y="17"/>
                    <a:pt x="25" y="12"/>
                    <a:pt x="34" y="10"/>
                  </a:cubicBezTo>
                  <a:cubicBezTo>
                    <a:pt x="40" y="4"/>
                    <a:pt x="32" y="1"/>
                    <a:pt x="32" y="1"/>
                  </a:cubicBezTo>
                  <a:cubicBezTo>
                    <a:pt x="32" y="1"/>
                    <a:pt x="32" y="1"/>
                    <a:pt x="32" y="0"/>
                  </a:cubicBezTo>
                  <a:cubicBezTo>
                    <a:pt x="21" y="3"/>
                    <a:pt x="10" y="9"/>
                    <a:pt x="2" y="19"/>
                  </a:cubicBezTo>
                  <a:cubicBezTo>
                    <a:pt x="2" y="19"/>
                    <a:pt x="1" y="19"/>
                    <a:pt x="1" y="19"/>
                  </a:cubicBezTo>
                  <a:cubicBezTo>
                    <a:pt x="0" y="27"/>
                    <a:pt x="8" y="26"/>
                    <a:pt x="8"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4" name="Freeform 522"/>
            <p:cNvSpPr/>
            <p:nvPr/>
          </p:nvSpPr>
          <p:spPr bwMode="auto">
            <a:xfrm>
              <a:off x="5487242" y="2869758"/>
              <a:ext cx="251797" cy="174777"/>
            </a:xfrm>
            <a:custGeom>
              <a:avLst/>
              <a:gdLst>
                <a:gd name="T0" fmla="*/ 296 w 340"/>
                <a:gd name="T1" fmla="*/ 96 h 236"/>
                <a:gd name="T2" fmla="*/ 319 w 340"/>
                <a:gd name="T3" fmla="*/ 52 h 236"/>
                <a:gd name="T4" fmla="*/ 340 w 340"/>
                <a:gd name="T5" fmla="*/ 4 h 236"/>
                <a:gd name="T6" fmla="*/ 286 w 340"/>
                <a:gd name="T7" fmla="*/ 2 h 236"/>
                <a:gd name="T8" fmla="*/ 232 w 340"/>
                <a:gd name="T9" fmla="*/ 0 h 236"/>
                <a:gd name="T10" fmla="*/ 253 w 340"/>
                <a:gd name="T11" fmla="*/ 26 h 236"/>
                <a:gd name="T12" fmla="*/ 2 w 340"/>
                <a:gd name="T13" fmla="*/ 175 h 236"/>
                <a:gd name="T14" fmla="*/ 0 w 340"/>
                <a:gd name="T15" fmla="*/ 236 h 236"/>
                <a:gd name="T16" fmla="*/ 272 w 340"/>
                <a:gd name="T17" fmla="*/ 66 h 236"/>
                <a:gd name="T18" fmla="*/ 296 w 340"/>
                <a:gd name="T19" fmla="*/ 9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236">
                  <a:moveTo>
                    <a:pt x="296" y="96"/>
                  </a:moveTo>
                  <a:lnTo>
                    <a:pt x="319" y="52"/>
                  </a:lnTo>
                  <a:lnTo>
                    <a:pt x="340" y="4"/>
                  </a:lnTo>
                  <a:lnTo>
                    <a:pt x="286" y="2"/>
                  </a:lnTo>
                  <a:lnTo>
                    <a:pt x="232" y="0"/>
                  </a:lnTo>
                  <a:lnTo>
                    <a:pt x="253" y="26"/>
                  </a:lnTo>
                  <a:lnTo>
                    <a:pt x="2" y="175"/>
                  </a:lnTo>
                  <a:lnTo>
                    <a:pt x="0" y="236"/>
                  </a:lnTo>
                  <a:lnTo>
                    <a:pt x="272" y="66"/>
                  </a:lnTo>
                  <a:lnTo>
                    <a:pt x="296"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5" name="Freeform 523"/>
            <p:cNvSpPr/>
            <p:nvPr/>
          </p:nvSpPr>
          <p:spPr bwMode="auto">
            <a:xfrm>
              <a:off x="5669425" y="2953443"/>
              <a:ext cx="68133" cy="239948"/>
            </a:xfrm>
            <a:custGeom>
              <a:avLst/>
              <a:gdLst>
                <a:gd name="T0" fmla="*/ 39 w 39"/>
                <a:gd name="T1" fmla="*/ 125 h 137"/>
                <a:gd name="T2" fmla="*/ 26 w 39"/>
                <a:gd name="T3" fmla="*/ 137 h 137"/>
                <a:gd name="T4" fmla="*/ 13 w 39"/>
                <a:gd name="T5" fmla="*/ 137 h 137"/>
                <a:gd name="T6" fmla="*/ 0 w 39"/>
                <a:gd name="T7" fmla="*/ 125 h 137"/>
                <a:gd name="T8" fmla="*/ 0 w 39"/>
                <a:gd name="T9" fmla="*/ 13 h 137"/>
                <a:gd name="T10" fmla="*/ 13 w 39"/>
                <a:gd name="T11" fmla="*/ 0 h 137"/>
                <a:gd name="T12" fmla="*/ 26 w 39"/>
                <a:gd name="T13" fmla="*/ 0 h 137"/>
                <a:gd name="T14" fmla="*/ 39 w 39"/>
                <a:gd name="T15" fmla="*/ 13 h 137"/>
                <a:gd name="T16" fmla="*/ 39 w 39"/>
                <a:gd name="T17"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137">
                  <a:moveTo>
                    <a:pt x="39" y="125"/>
                  </a:moveTo>
                  <a:cubicBezTo>
                    <a:pt x="39" y="132"/>
                    <a:pt x="33" y="137"/>
                    <a:pt x="26" y="137"/>
                  </a:cubicBezTo>
                  <a:cubicBezTo>
                    <a:pt x="13" y="137"/>
                    <a:pt x="13" y="137"/>
                    <a:pt x="13" y="137"/>
                  </a:cubicBezTo>
                  <a:cubicBezTo>
                    <a:pt x="6" y="137"/>
                    <a:pt x="0" y="132"/>
                    <a:pt x="0" y="125"/>
                  </a:cubicBezTo>
                  <a:cubicBezTo>
                    <a:pt x="0" y="13"/>
                    <a:pt x="0" y="13"/>
                    <a:pt x="0" y="13"/>
                  </a:cubicBezTo>
                  <a:cubicBezTo>
                    <a:pt x="0" y="6"/>
                    <a:pt x="6" y="0"/>
                    <a:pt x="13" y="0"/>
                  </a:cubicBezTo>
                  <a:cubicBezTo>
                    <a:pt x="26" y="0"/>
                    <a:pt x="26" y="0"/>
                    <a:pt x="26" y="0"/>
                  </a:cubicBezTo>
                  <a:cubicBezTo>
                    <a:pt x="33" y="0"/>
                    <a:pt x="39" y="6"/>
                    <a:pt x="39" y="13"/>
                  </a:cubicBezTo>
                  <a:lnTo>
                    <a:pt x="39" y="1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6" name="Freeform 524"/>
            <p:cNvSpPr/>
            <p:nvPr/>
          </p:nvSpPr>
          <p:spPr bwMode="auto">
            <a:xfrm>
              <a:off x="5579815" y="3004543"/>
              <a:ext cx="66652" cy="188848"/>
            </a:xfrm>
            <a:custGeom>
              <a:avLst/>
              <a:gdLst>
                <a:gd name="T0" fmla="*/ 38 w 38"/>
                <a:gd name="T1" fmla="*/ 96 h 108"/>
                <a:gd name="T2" fmla="*/ 26 w 38"/>
                <a:gd name="T3" fmla="*/ 108 h 108"/>
                <a:gd name="T4" fmla="*/ 13 w 38"/>
                <a:gd name="T5" fmla="*/ 108 h 108"/>
                <a:gd name="T6" fmla="*/ 0 w 38"/>
                <a:gd name="T7" fmla="*/ 96 h 108"/>
                <a:gd name="T8" fmla="*/ 0 w 38"/>
                <a:gd name="T9" fmla="*/ 12 h 108"/>
                <a:gd name="T10" fmla="*/ 13 w 38"/>
                <a:gd name="T11" fmla="*/ 0 h 108"/>
                <a:gd name="T12" fmla="*/ 26 w 38"/>
                <a:gd name="T13" fmla="*/ 0 h 108"/>
                <a:gd name="T14" fmla="*/ 38 w 38"/>
                <a:gd name="T15" fmla="*/ 12 h 108"/>
                <a:gd name="T16" fmla="*/ 38 w 38"/>
                <a:gd name="T1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08">
                  <a:moveTo>
                    <a:pt x="38" y="96"/>
                  </a:moveTo>
                  <a:cubicBezTo>
                    <a:pt x="38" y="103"/>
                    <a:pt x="33" y="108"/>
                    <a:pt x="26" y="108"/>
                  </a:cubicBezTo>
                  <a:cubicBezTo>
                    <a:pt x="13" y="108"/>
                    <a:pt x="13" y="108"/>
                    <a:pt x="13" y="108"/>
                  </a:cubicBezTo>
                  <a:cubicBezTo>
                    <a:pt x="6" y="108"/>
                    <a:pt x="0" y="103"/>
                    <a:pt x="0" y="96"/>
                  </a:cubicBezTo>
                  <a:cubicBezTo>
                    <a:pt x="0" y="12"/>
                    <a:pt x="0" y="12"/>
                    <a:pt x="0" y="12"/>
                  </a:cubicBezTo>
                  <a:cubicBezTo>
                    <a:pt x="0" y="6"/>
                    <a:pt x="6" y="0"/>
                    <a:pt x="13" y="0"/>
                  </a:cubicBezTo>
                  <a:cubicBezTo>
                    <a:pt x="26" y="0"/>
                    <a:pt x="26" y="0"/>
                    <a:pt x="26" y="0"/>
                  </a:cubicBezTo>
                  <a:cubicBezTo>
                    <a:pt x="33" y="0"/>
                    <a:pt x="38" y="6"/>
                    <a:pt x="38" y="12"/>
                  </a:cubicBezTo>
                  <a:lnTo>
                    <a:pt x="38" y="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7" name="Freeform 525"/>
            <p:cNvSpPr/>
            <p:nvPr/>
          </p:nvSpPr>
          <p:spPr bwMode="auto">
            <a:xfrm>
              <a:off x="5483540" y="3051200"/>
              <a:ext cx="79242" cy="148857"/>
            </a:xfrm>
            <a:custGeom>
              <a:avLst/>
              <a:gdLst>
                <a:gd name="T0" fmla="*/ 29 w 45"/>
                <a:gd name="T1" fmla="*/ 85 h 85"/>
                <a:gd name="T2" fmla="*/ 15 w 45"/>
                <a:gd name="T3" fmla="*/ 85 h 85"/>
                <a:gd name="T4" fmla="*/ 0 w 45"/>
                <a:gd name="T5" fmla="*/ 69 h 85"/>
                <a:gd name="T6" fmla="*/ 0 w 45"/>
                <a:gd name="T7" fmla="*/ 16 h 85"/>
                <a:gd name="T8" fmla="*/ 15 w 45"/>
                <a:gd name="T9" fmla="*/ 0 h 85"/>
                <a:gd name="T10" fmla="*/ 29 w 45"/>
                <a:gd name="T11" fmla="*/ 0 h 85"/>
                <a:gd name="T12" fmla="*/ 45 w 45"/>
                <a:gd name="T13" fmla="*/ 16 h 85"/>
                <a:gd name="T14" fmla="*/ 45 w 45"/>
                <a:gd name="T15" fmla="*/ 69 h 85"/>
                <a:gd name="T16" fmla="*/ 29 w 45"/>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85">
                  <a:moveTo>
                    <a:pt x="29" y="85"/>
                  </a:moveTo>
                  <a:cubicBezTo>
                    <a:pt x="15" y="85"/>
                    <a:pt x="15" y="85"/>
                    <a:pt x="15" y="85"/>
                  </a:cubicBezTo>
                  <a:cubicBezTo>
                    <a:pt x="7" y="85"/>
                    <a:pt x="0" y="78"/>
                    <a:pt x="0" y="69"/>
                  </a:cubicBezTo>
                  <a:cubicBezTo>
                    <a:pt x="0" y="16"/>
                    <a:pt x="0" y="16"/>
                    <a:pt x="0" y="16"/>
                  </a:cubicBezTo>
                  <a:cubicBezTo>
                    <a:pt x="0" y="7"/>
                    <a:pt x="7" y="0"/>
                    <a:pt x="15" y="0"/>
                  </a:cubicBezTo>
                  <a:cubicBezTo>
                    <a:pt x="29" y="0"/>
                    <a:pt x="29" y="0"/>
                    <a:pt x="29" y="0"/>
                  </a:cubicBezTo>
                  <a:cubicBezTo>
                    <a:pt x="37" y="0"/>
                    <a:pt x="45" y="7"/>
                    <a:pt x="45" y="16"/>
                  </a:cubicBezTo>
                  <a:cubicBezTo>
                    <a:pt x="45" y="69"/>
                    <a:pt x="45" y="69"/>
                    <a:pt x="45" y="69"/>
                  </a:cubicBezTo>
                  <a:cubicBezTo>
                    <a:pt x="45" y="78"/>
                    <a:pt x="37" y="85"/>
                    <a:pt x="29" y="8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8" name="Freeform 526"/>
            <p:cNvSpPr/>
            <p:nvPr/>
          </p:nvSpPr>
          <p:spPr bwMode="auto">
            <a:xfrm>
              <a:off x="5722006" y="2144729"/>
              <a:ext cx="138489" cy="134786"/>
            </a:xfrm>
            <a:custGeom>
              <a:avLst/>
              <a:gdLst>
                <a:gd name="T0" fmla="*/ 41 w 79"/>
                <a:gd name="T1" fmla="*/ 76 h 77"/>
                <a:gd name="T2" fmla="*/ 78 w 79"/>
                <a:gd name="T3" fmla="*/ 37 h 77"/>
                <a:gd name="T4" fmla="*/ 38 w 79"/>
                <a:gd name="T5" fmla="*/ 0 h 77"/>
                <a:gd name="T6" fmla="*/ 1 w 79"/>
                <a:gd name="T7" fmla="*/ 40 h 77"/>
                <a:gd name="T8" fmla="*/ 41 w 79"/>
                <a:gd name="T9" fmla="*/ 76 h 77"/>
              </a:gdLst>
              <a:ahLst/>
              <a:cxnLst>
                <a:cxn ang="0">
                  <a:pos x="T0" y="T1"/>
                </a:cxn>
                <a:cxn ang="0">
                  <a:pos x="T2" y="T3"/>
                </a:cxn>
                <a:cxn ang="0">
                  <a:pos x="T4" y="T5"/>
                </a:cxn>
                <a:cxn ang="0">
                  <a:pos x="T6" y="T7"/>
                </a:cxn>
                <a:cxn ang="0">
                  <a:pos x="T8" y="T9"/>
                </a:cxn>
              </a:cxnLst>
              <a:rect l="0" t="0" r="r" b="b"/>
              <a:pathLst>
                <a:path w="79" h="77">
                  <a:moveTo>
                    <a:pt x="41" y="76"/>
                  </a:moveTo>
                  <a:cubicBezTo>
                    <a:pt x="62" y="76"/>
                    <a:pt x="79" y="58"/>
                    <a:pt x="78" y="37"/>
                  </a:cubicBezTo>
                  <a:cubicBezTo>
                    <a:pt x="78" y="16"/>
                    <a:pt x="60" y="0"/>
                    <a:pt x="38" y="0"/>
                  </a:cubicBezTo>
                  <a:cubicBezTo>
                    <a:pt x="17" y="1"/>
                    <a:pt x="0" y="19"/>
                    <a:pt x="1" y="40"/>
                  </a:cubicBezTo>
                  <a:cubicBezTo>
                    <a:pt x="2" y="61"/>
                    <a:pt x="20" y="77"/>
                    <a:pt x="41"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39" name="Freeform 527"/>
            <p:cNvSpPr/>
            <p:nvPr/>
          </p:nvSpPr>
          <p:spPr bwMode="auto">
            <a:xfrm>
              <a:off x="5655354" y="2288402"/>
              <a:ext cx="273274" cy="197735"/>
            </a:xfrm>
            <a:custGeom>
              <a:avLst/>
              <a:gdLst>
                <a:gd name="T0" fmla="*/ 119 w 156"/>
                <a:gd name="T1" fmla="*/ 0 h 113"/>
                <a:gd name="T2" fmla="*/ 80 w 156"/>
                <a:gd name="T3" fmla="*/ 46 h 113"/>
                <a:gd name="T4" fmla="*/ 37 w 156"/>
                <a:gd name="T5" fmla="*/ 1 h 113"/>
                <a:gd name="T6" fmla="*/ 1 w 156"/>
                <a:gd name="T7" fmla="*/ 50 h 113"/>
                <a:gd name="T8" fmla="*/ 3 w 156"/>
                <a:gd name="T9" fmla="*/ 113 h 113"/>
                <a:gd name="T10" fmla="*/ 156 w 156"/>
                <a:gd name="T11" fmla="*/ 113 h 113"/>
                <a:gd name="T12" fmla="*/ 154 w 156"/>
                <a:gd name="T13" fmla="*/ 45 h 113"/>
                <a:gd name="T14" fmla="*/ 119 w 156"/>
                <a:gd name="T15" fmla="*/ 0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13">
                  <a:moveTo>
                    <a:pt x="119" y="0"/>
                  </a:moveTo>
                  <a:cubicBezTo>
                    <a:pt x="80" y="46"/>
                    <a:pt x="80" y="46"/>
                    <a:pt x="80" y="46"/>
                  </a:cubicBezTo>
                  <a:cubicBezTo>
                    <a:pt x="37" y="1"/>
                    <a:pt x="37" y="1"/>
                    <a:pt x="37" y="1"/>
                  </a:cubicBezTo>
                  <a:cubicBezTo>
                    <a:pt x="11" y="11"/>
                    <a:pt x="0" y="26"/>
                    <a:pt x="1" y="50"/>
                  </a:cubicBezTo>
                  <a:cubicBezTo>
                    <a:pt x="3" y="113"/>
                    <a:pt x="3" y="113"/>
                    <a:pt x="3" y="113"/>
                  </a:cubicBezTo>
                  <a:cubicBezTo>
                    <a:pt x="156" y="113"/>
                    <a:pt x="156" y="113"/>
                    <a:pt x="156" y="113"/>
                  </a:cubicBezTo>
                  <a:cubicBezTo>
                    <a:pt x="154" y="45"/>
                    <a:pt x="154" y="45"/>
                    <a:pt x="154" y="45"/>
                  </a:cubicBezTo>
                  <a:cubicBezTo>
                    <a:pt x="153" y="23"/>
                    <a:pt x="144" y="9"/>
                    <a:pt x="11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0" name="Freeform 534"/>
            <p:cNvSpPr>
              <a:spLocks noEditPoints="1"/>
            </p:cNvSpPr>
            <p:nvPr/>
          </p:nvSpPr>
          <p:spPr bwMode="auto">
            <a:xfrm>
              <a:off x="4751846" y="2769779"/>
              <a:ext cx="159225" cy="268090"/>
            </a:xfrm>
            <a:custGeom>
              <a:avLst/>
              <a:gdLst>
                <a:gd name="T0" fmla="*/ 54 w 91"/>
                <a:gd name="T1" fmla="*/ 71 h 153"/>
                <a:gd name="T2" fmla="*/ 91 w 91"/>
                <a:gd name="T3" fmla="*/ 25 h 153"/>
                <a:gd name="T4" fmla="*/ 91 w 91"/>
                <a:gd name="T5" fmla="*/ 25 h 153"/>
                <a:gd name="T6" fmla="*/ 91 w 91"/>
                <a:gd name="T7" fmla="*/ 0 h 153"/>
                <a:gd name="T8" fmla="*/ 46 w 91"/>
                <a:gd name="T9" fmla="*/ 0 h 153"/>
                <a:gd name="T10" fmla="*/ 45 w 91"/>
                <a:gd name="T11" fmla="*/ 0 h 153"/>
                <a:gd name="T12" fmla="*/ 0 w 91"/>
                <a:gd name="T13" fmla="*/ 0 h 153"/>
                <a:gd name="T14" fmla="*/ 0 w 91"/>
                <a:gd name="T15" fmla="*/ 25 h 153"/>
                <a:gd name="T16" fmla="*/ 0 w 91"/>
                <a:gd name="T17" fmla="*/ 25 h 153"/>
                <a:gd name="T18" fmla="*/ 37 w 91"/>
                <a:gd name="T19" fmla="*/ 71 h 153"/>
                <a:gd name="T20" fmla="*/ 42 w 91"/>
                <a:gd name="T21" fmla="*/ 77 h 153"/>
                <a:gd name="T22" fmla="*/ 40 w 91"/>
                <a:gd name="T23" fmla="*/ 82 h 153"/>
                <a:gd name="T24" fmla="*/ 0 w 91"/>
                <a:gd name="T25" fmla="*/ 128 h 153"/>
                <a:gd name="T26" fmla="*/ 0 w 91"/>
                <a:gd name="T27" fmla="*/ 128 h 153"/>
                <a:gd name="T28" fmla="*/ 0 w 91"/>
                <a:gd name="T29" fmla="*/ 153 h 153"/>
                <a:gd name="T30" fmla="*/ 45 w 91"/>
                <a:gd name="T31" fmla="*/ 153 h 153"/>
                <a:gd name="T32" fmla="*/ 46 w 91"/>
                <a:gd name="T33" fmla="*/ 153 h 153"/>
                <a:gd name="T34" fmla="*/ 91 w 91"/>
                <a:gd name="T35" fmla="*/ 153 h 153"/>
                <a:gd name="T36" fmla="*/ 91 w 91"/>
                <a:gd name="T37" fmla="*/ 128 h 153"/>
                <a:gd name="T38" fmla="*/ 91 w 91"/>
                <a:gd name="T39" fmla="*/ 128 h 153"/>
                <a:gd name="T40" fmla="*/ 51 w 91"/>
                <a:gd name="T41" fmla="*/ 82 h 153"/>
                <a:gd name="T42" fmla="*/ 49 w 91"/>
                <a:gd name="T43" fmla="*/ 77 h 153"/>
                <a:gd name="T44" fmla="*/ 54 w 91"/>
                <a:gd name="T45" fmla="*/ 71 h 153"/>
                <a:gd name="T46" fmla="*/ 14 w 91"/>
                <a:gd name="T47" fmla="*/ 127 h 153"/>
                <a:gd name="T48" fmla="*/ 14 w 91"/>
                <a:gd name="T49" fmla="*/ 124 h 153"/>
                <a:gd name="T50" fmla="*/ 14 w 91"/>
                <a:gd name="T51" fmla="*/ 124 h 153"/>
                <a:gd name="T52" fmla="*/ 42 w 91"/>
                <a:gd name="T53" fmla="*/ 92 h 153"/>
                <a:gd name="T54" fmla="*/ 14 w 91"/>
                <a:gd name="T55" fmla="*/ 127 h 153"/>
                <a:gd name="T56" fmla="*/ 80 w 91"/>
                <a:gd name="T57" fmla="*/ 124 h 153"/>
                <a:gd name="T58" fmla="*/ 80 w 91"/>
                <a:gd name="T59" fmla="*/ 126 h 153"/>
                <a:gd name="T60" fmla="*/ 52 w 91"/>
                <a:gd name="T61" fmla="*/ 92 h 153"/>
                <a:gd name="T62" fmla="*/ 80 w 91"/>
                <a:gd name="T63" fmla="*/ 124 h 153"/>
                <a:gd name="T64" fmla="*/ 42 w 91"/>
                <a:gd name="T65" fmla="*/ 41 h 153"/>
                <a:gd name="T66" fmla="*/ 18 w 91"/>
                <a:gd name="T67" fmla="*/ 45 h 153"/>
                <a:gd name="T68" fmla="*/ 14 w 91"/>
                <a:gd name="T69" fmla="*/ 28 h 153"/>
                <a:gd name="T70" fmla="*/ 14 w 91"/>
                <a:gd name="T71" fmla="*/ 28 h 153"/>
                <a:gd name="T72" fmla="*/ 14 w 91"/>
                <a:gd name="T73" fmla="*/ 11 h 153"/>
                <a:gd name="T74" fmla="*/ 19 w 91"/>
                <a:gd name="T75" fmla="*/ 11 h 153"/>
                <a:gd name="T76" fmla="*/ 75 w 91"/>
                <a:gd name="T77" fmla="*/ 11 h 153"/>
                <a:gd name="T78" fmla="*/ 80 w 91"/>
                <a:gd name="T79" fmla="*/ 11 h 153"/>
                <a:gd name="T80" fmla="*/ 80 w 91"/>
                <a:gd name="T81" fmla="*/ 28 h 153"/>
                <a:gd name="T82" fmla="*/ 79 w 91"/>
                <a:gd name="T83" fmla="*/ 37 h 153"/>
                <a:gd name="T84" fmla="*/ 60 w 91"/>
                <a:gd name="T85" fmla="*/ 43 h 153"/>
                <a:gd name="T86" fmla="*/ 42 w 91"/>
                <a:gd name="T87" fmla="*/ 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 h="153">
                  <a:moveTo>
                    <a:pt x="54" y="71"/>
                  </a:moveTo>
                  <a:cubicBezTo>
                    <a:pt x="75" y="66"/>
                    <a:pt x="91" y="48"/>
                    <a:pt x="91" y="25"/>
                  </a:cubicBezTo>
                  <a:cubicBezTo>
                    <a:pt x="91" y="25"/>
                    <a:pt x="91" y="25"/>
                    <a:pt x="91" y="25"/>
                  </a:cubicBezTo>
                  <a:cubicBezTo>
                    <a:pt x="91" y="0"/>
                    <a:pt x="91" y="0"/>
                    <a:pt x="91" y="0"/>
                  </a:cubicBezTo>
                  <a:cubicBezTo>
                    <a:pt x="46" y="0"/>
                    <a:pt x="46" y="0"/>
                    <a:pt x="46" y="0"/>
                  </a:cubicBezTo>
                  <a:cubicBezTo>
                    <a:pt x="45" y="0"/>
                    <a:pt x="45" y="0"/>
                    <a:pt x="45" y="0"/>
                  </a:cubicBezTo>
                  <a:cubicBezTo>
                    <a:pt x="0" y="0"/>
                    <a:pt x="0" y="0"/>
                    <a:pt x="0" y="0"/>
                  </a:cubicBezTo>
                  <a:cubicBezTo>
                    <a:pt x="0" y="25"/>
                    <a:pt x="0" y="25"/>
                    <a:pt x="0" y="25"/>
                  </a:cubicBezTo>
                  <a:cubicBezTo>
                    <a:pt x="0" y="25"/>
                    <a:pt x="0" y="25"/>
                    <a:pt x="0" y="25"/>
                  </a:cubicBezTo>
                  <a:cubicBezTo>
                    <a:pt x="0" y="48"/>
                    <a:pt x="16" y="66"/>
                    <a:pt x="37" y="71"/>
                  </a:cubicBezTo>
                  <a:cubicBezTo>
                    <a:pt x="39" y="72"/>
                    <a:pt x="41" y="75"/>
                    <a:pt x="42" y="77"/>
                  </a:cubicBezTo>
                  <a:cubicBezTo>
                    <a:pt x="42" y="79"/>
                    <a:pt x="41" y="80"/>
                    <a:pt x="40" y="82"/>
                  </a:cubicBezTo>
                  <a:cubicBezTo>
                    <a:pt x="17" y="85"/>
                    <a:pt x="0" y="104"/>
                    <a:pt x="0" y="128"/>
                  </a:cubicBezTo>
                  <a:cubicBezTo>
                    <a:pt x="0" y="128"/>
                    <a:pt x="0" y="128"/>
                    <a:pt x="0" y="128"/>
                  </a:cubicBezTo>
                  <a:cubicBezTo>
                    <a:pt x="0" y="153"/>
                    <a:pt x="0" y="153"/>
                    <a:pt x="0" y="153"/>
                  </a:cubicBezTo>
                  <a:cubicBezTo>
                    <a:pt x="45" y="153"/>
                    <a:pt x="45" y="153"/>
                    <a:pt x="45" y="153"/>
                  </a:cubicBezTo>
                  <a:cubicBezTo>
                    <a:pt x="46" y="153"/>
                    <a:pt x="46" y="153"/>
                    <a:pt x="46" y="153"/>
                  </a:cubicBezTo>
                  <a:cubicBezTo>
                    <a:pt x="91" y="153"/>
                    <a:pt x="91" y="153"/>
                    <a:pt x="91" y="153"/>
                  </a:cubicBezTo>
                  <a:cubicBezTo>
                    <a:pt x="91" y="128"/>
                    <a:pt x="91" y="128"/>
                    <a:pt x="91" y="128"/>
                  </a:cubicBezTo>
                  <a:cubicBezTo>
                    <a:pt x="91" y="128"/>
                    <a:pt x="91" y="128"/>
                    <a:pt x="91" y="128"/>
                  </a:cubicBezTo>
                  <a:cubicBezTo>
                    <a:pt x="91" y="104"/>
                    <a:pt x="74" y="85"/>
                    <a:pt x="51" y="82"/>
                  </a:cubicBezTo>
                  <a:cubicBezTo>
                    <a:pt x="50" y="80"/>
                    <a:pt x="49" y="79"/>
                    <a:pt x="49" y="77"/>
                  </a:cubicBezTo>
                  <a:cubicBezTo>
                    <a:pt x="50" y="75"/>
                    <a:pt x="51" y="72"/>
                    <a:pt x="54" y="71"/>
                  </a:cubicBezTo>
                  <a:close/>
                  <a:moveTo>
                    <a:pt x="14" y="127"/>
                  </a:moveTo>
                  <a:cubicBezTo>
                    <a:pt x="14" y="124"/>
                    <a:pt x="14" y="124"/>
                    <a:pt x="14" y="124"/>
                  </a:cubicBezTo>
                  <a:cubicBezTo>
                    <a:pt x="14" y="124"/>
                    <a:pt x="14" y="124"/>
                    <a:pt x="14" y="124"/>
                  </a:cubicBezTo>
                  <a:cubicBezTo>
                    <a:pt x="14" y="108"/>
                    <a:pt x="26" y="95"/>
                    <a:pt x="42" y="92"/>
                  </a:cubicBezTo>
                  <a:cubicBezTo>
                    <a:pt x="41" y="98"/>
                    <a:pt x="38" y="114"/>
                    <a:pt x="14" y="127"/>
                  </a:cubicBezTo>
                  <a:close/>
                  <a:moveTo>
                    <a:pt x="80" y="124"/>
                  </a:moveTo>
                  <a:cubicBezTo>
                    <a:pt x="80" y="126"/>
                    <a:pt x="80" y="126"/>
                    <a:pt x="80" y="126"/>
                  </a:cubicBezTo>
                  <a:cubicBezTo>
                    <a:pt x="70" y="120"/>
                    <a:pt x="51" y="106"/>
                    <a:pt x="52" y="92"/>
                  </a:cubicBezTo>
                  <a:cubicBezTo>
                    <a:pt x="67" y="94"/>
                    <a:pt x="80" y="108"/>
                    <a:pt x="80" y="124"/>
                  </a:cubicBezTo>
                  <a:close/>
                  <a:moveTo>
                    <a:pt x="42" y="41"/>
                  </a:moveTo>
                  <a:cubicBezTo>
                    <a:pt x="32" y="37"/>
                    <a:pt x="23" y="42"/>
                    <a:pt x="18" y="45"/>
                  </a:cubicBezTo>
                  <a:cubicBezTo>
                    <a:pt x="16" y="40"/>
                    <a:pt x="14" y="34"/>
                    <a:pt x="14" y="28"/>
                  </a:cubicBezTo>
                  <a:cubicBezTo>
                    <a:pt x="14" y="28"/>
                    <a:pt x="14" y="28"/>
                    <a:pt x="14" y="28"/>
                  </a:cubicBezTo>
                  <a:cubicBezTo>
                    <a:pt x="14" y="11"/>
                    <a:pt x="14" y="11"/>
                    <a:pt x="14" y="11"/>
                  </a:cubicBezTo>
                  <a:cubicBezTo>
                    <a:pt x="19" y="11"/>
                    <a:pt x="19" y="11"/>
                    <a:pt x="19" y="11"/>
                  </a:cubicBezTo>
                  <a:cubicBezTo>
                    <a:pt x="75" y="11"/>
                    <a:pt x="75" y="11"/>
                    <a:pt x="75" y="11"/>
                  </a:cubicBezTo>
                  <a:cubicBezTo>
                    <a:pt x="80" y="11"/>
                    <a:pt x="80" y="11"/>
                    <a:pt x="80" y="11"/>
                  </a:cubicBezTo>
                  <a:cubicBezTo>
                    <a:pt x="80" y="28"/>
                    <a:pt x="80" y="28"/>
                    <a:pt x="80" y="28"/>
                  </a:cubicBezTo>
                  <a:cubicBezTo>
                    <a:pt x="80" y="31"/>
                    <a:pt x="79" y="34"/>
                    <a:pt x="79" y="37"/>
                  </a:cubicBezTo>
                  <a:cubicBezTo>
                    <a:pt x="73" y="37"/>
                    <a:pt x="63" y="41"/>
                    <a:pt x="60" y="43"/>
                  </a:cubicBezTo>
                  <a:cubicBezTo>
                    <a:pt x="55" y="45"/>
                    <a:pt x="55" y="47"/>
                    <a:pt x="42"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1" name="Freeform 535"/>
            <p:cNvSpPr/>
            <p:nvPr/>
          </p:nvSpPr>
          <p:spPr bwMode="auto">
            <a:xfrm>
              <a:off x="4735553" y="3046016"/>
              <a:ext cx="194773" cy="35548"/>
            </a:xfrm>
            <a:custGeom>
              <a:avLst/>
              <a:gdLst>
                <a:gd name="T0" fmla="*/ 103 w 111"/>
                <a:gd name="T1" fmla="*/ 0 h 20"/>
                <a:gd name="T2" fmla="*/ 7 w 111"/>
                <a:gd name="T3" fmla="*/ 0 h 20"/>
                <a:gd name="T4" fmla="*/ 0 w 111"/>
                <a:gd name="T5" fmla="*/ 10 h 20"/>
                <a:gd name="T6" fmla="*/ 7 w 111"/>
                <a:gd name="T7" fmla="*/ 20 h 20"/>
                <a:gd name="T8" fmla="*/ 103 w 111"/>
                <a:gd name="T9" fmla="*/ 20 h 20"/>
                <a:gd name="T10" fmla="*/ 111 w 111"/>
                <a:gd name="T11" fmla="*/ 10 h 20"/>
                <a:gd name="T12" fmla="*/ 103 w 11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103" y="0"/>
                  </a:moveTo>
                  <a:cubicBezTo>
                    <a:pt x="7" y="0"/>
                    <a:pt x="7" y="0"/>
                    <a:pt x="7" y="0"/>
                  </a:cubicBezTo>
                  <a:cubicBezTo>
                    <a:pt x="3" y="0"/>
                    <a:pt x="0" y="5"/>
                    <a:pt x="0" y="10"/>
                  </a:cubicBezTo>
                  <a:cubicBezTo>
                    <a:pt x="0" y="16"/>
                    <a:pt x="3" y="20"/>
                    <a:pt x="7" y="20"/>
                  </a:cubicBezTo>
                  <a:cubicBezTo>
                    <a:pt x="103" y="20"/>
                    <a:pt x="103" y="20"/>
                    <a:pt x="103" y="20"/>
                  </a:cubicBezTo>
                  <a:cubicBezTo>
                    <a:pt x="107" y="20"/>
                    <a:pt x="111" y="16"/>
                    <a:pt x="111" y="10"/>
                  </a:cubicBezTo>
                  <a:cubicBezTo>
                    <a:pt x="111" y="5"/>
                    <a:pt x="107"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2" name="Freeform 536"/>
            <p:cNvSpPr/>
            <p:nvPr/>
          </p:nvSpPr>
          <p:spPr bwMode="auto">
            <a:xfrm>
              <a:off x="4735553" y="2723863"/>
              <a:ext cx="194773" cy="35548"/>
            </a:xfrm>
            <a:custGeom>
              <a:avLst/>
              <a:gdLst>
                <a:gd name="T0" fmla="*/ 7 w 111"/>
                <a:gd name="T1" fmla="*/ 20 h 20"/>
                <a:gd name="T2" fmla="*/ 103 w 111"/>
                <a:gd name="T3" fmla="*/ 20 h 20"/>
                <a:gd name="T4" fmla="*/ 111 w 111"/>
                <a:gd name="T5" fmla="*/ 10 h 20"/>
                <a:gd name="T6" fmla="*/ 103 w 111"/>
                <a:gd name="T7" fmla="*/ 0 h 20"/>
                <a:gd name="T8" fmla="*/ 7 w 111"/>
                <a:gd name="T9" fmla="*/ 0 h 20"/>
                <a:gd name="T10" fmla="*/ 0 w 111"/>
                <a:gd name="T11" fmla="*/ 10 h 20"/>
                <a:gd name="T12" fmla="*/ 7 w 11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1" h="20">
                  <a:moveTo>
                    <a:pt x="7" y="20"/>
                  </a:moveTo>
                  <a:cubicBezTo>
                    <a:pt x="103" y="20"/>
                    <a:pt x="103" y="20"/>
                    <a:pt x="103" y="20"/>
                  </a:cubicBezTo>
                  <a:cubicBezTo>
                    <a:pt x="107" y="20"/>
                    <a:pt x="111" y="16"/>
                    <a:pt x="111" y="10"/>
                  </a:cubicBezTo>
                  <a:cubicBezTo>
                    <a:pt x="111" y="5"/>
                    <a:pt x="107" y="0"/>
                    <a:pt x="103" y="0"/>
                  </a:cubicBezTo>
                  <a:cubicBezTo>
                    <a:pt x="7" y="0"/>
                    <a:pt x="7" y="0"/>
                    <a:pt x="7" y="0"/>
                  </a:cubicBezTo>
                  <a:cubicBezTo>
                    <a:pt x="3" y="0"/>
                    <a:pt x="0" y="5"/>
                    <a:pt x="0" y="10"/>
                  </a:cubicBezTo>
                  <a:cubicBezTo>
                    <a:pt x="0" y="16"/>
                    <a:pt x="3" y="20"/>
                    <a:pt x="7"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3" name="Freeform 537"/>
            <p:cNvSpPr>
              <a:spLocks noEditPoints="1"/>
            </p:cNvSpPr>
            <p:nvPr/>
          </p:nvSpPr>
          <p:spPr bwMode="auto">
            <a:xfrm>
              <a:off x="4893297" y="2823842"/>
              <a:ext cx="225877" cy="224396"/>
            </a:xfrm>
            <a:custGeom>
              <a:avLst/>
              <a:gdLst>
                <a:gd name="T0" fmla="*/ 65 w 129"/>
                <a:gd name="T1" fmla="*/ 0 h 128"/>
                <a:gd name="T2" fmla="*/ 0 w 129"/>
                <a:gd name="T3" fmla="*/ 64 h 128"/>
                <a:gd name="T4" fmla="*/ 65 w 129"/>
                <a:gd name="T5" fmla="*/ 128 h 128"/>
                <a:gd name="T6" fmla="*/ 129 w 129"/>
                <a:gd name="T7" fmla="*/ 64 h 128"/>
                <a:gd name="T8" fmla="*/ 65 w 129"/>
                <a:gd name="T9" fmla="*/ 0 h 128"/>
                <a:gd name="T10" fmla="*/ 65 w 129"/>
                <a:gd name="T11" fmla="*/ 114 h 128"/>
                <a:gd name="T12" fmla="*/ 14 w 129"/>
                <a:gd name="T13" fmla="*/ 64 h 128"/>
                <a:gd name="T14" fmla="*/ 65 w 129"/>
                <a:gd name="T15" fmla="*/ 13 h 128"/>
                <a:gd name="T16" fmla="*/ 115 w 129"/>
                <a:gd name="T17" fmla="*/ 64 h 128"/>
                <a:gd name="T18" fmla="*/ 65 w 129"/>
                <a:gd name="T19" fmla="*/ 11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28">
                  <a:moveTo>
                    <a:pt x="65" y="0"/>
                  </a:moveTo>
                  <a:cubicBezTo>
                    <a:pt x="29" y="0"/>
                    <a:pt x="0" y="28"/>
                    <a:pt x="0" y="64"/>
                  </a:cubicBezTo>
                  <a:cubicBezTo>
                    <a:pt x="0" y="99"/>
                    <a:pt x="29" y="128"/>
                    <a:pt x="65" y="128"/>
                  </a:cubicBezTo>
                  <a:cubicBezTo>
                    <a:pt x="100" y="128"/>
                    <a:pt x="129" y="99"/>
                    <a:pt x="129" y="64"/>
                  </a:cubicBezTo>
                  <a:cubicBezTo>
                    <a:pt x="129" y="28"/>
                    <a:pt x="100" y="0"/>
                    <a:pt x="65" y="0"/>
                  </a:cubicBezTo>
                  <a:close/>
                  <a:moveTo>
                    <a:pt x="65" y="114"/>
                  </a:moveTo>
                  <a:cubicBezTo>
                    <a:pt x="37" y="114"/>
                    <a:pt x="14" y="92"/>
                    <a:pt x="14" y="64"/>
                  </a:cubicBezTo>
                  <a:cubicBezTo>
                    <a:pt x="14" y="36"/>
                    <a:pt x="37" y="13"/>
                    <a:pt x="65" y="13"/>
                  </a:cubicBezTo>
                  <a:cubicBezTo>
                    <a:pt x="92" y="13"/>
                    <a:pt x="115" y="36"/>
                    <a:pt x="115" y="64"/>
                  </a:cubicBezTo>
                  <a:cubicBezTo>
                    <a:pt x="115" y="92"/>
                    <a:pt x="92" y="114"/>
                    <a:pt x="65" y="1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4" name="Freeform 538"/>
            <p:cNvSpPr>
              <a:spLocks noEditPoints="1"/>
            </p:cNvSpPr>
            <p:nvPr/>
          </p:nvSpPr>
          <p:spPr bwMode="auto">
            <a:xfrm>
              <a:off x="4972539" y="2869758"/>
              <a:ext cx="69615" cy="132564"/>
            </a:xfrm>
            <a:custGeom>
              <a:avLst/>
              <a:gdLst>
                <a:gd name="T0" fmla="*/ 18 w 40"/>
                <a:gd name="T1" fmla="*/ 76 h 76"/>
                <a:gd name="T2" fmla="*/ 18 w 40"/>
                <a:gd name="T3" fmla="*/ 69 h 76"/>
                <a:gd name="T4" fmla="*/ 9 w 40"/>
                <a:gd name="T5" fmla="*/ 66 h 76"/>
                <a:gd name="T6" fmla="*/ 3 w 40"/>
                <a:gd name="T7" fmla="*/ 60 h 76"/>
                <a:gd name="T8" fmla="*/ 0 w 40"/>
                <a:gd name="T9" fmla="*/ 51 h 76"/>
                <a:gd name="T10" fmla="*/ 7 w 40"/>
                <a:gd name="T11" fmla="*/ 49 h 76"/>
                <a:gd name="T12" fmla="*/ 10 w 40"/>
                <a:gd name="T13" fmla="*/ 58 h 76"/>
                <a:gd name="T14" fmla="*/ 18 w 40"/>
                <a:gd name="T15" fmla="*/ 63 h 76"/>
                <a:gd name="T16" fmla="*/ 18 w 40"/>
                <a:gd name="T17" fmla="*/ 39 h 76"/>
                <a:gd name="T18" fmla="*/ 8 w 40"/>
                <a:gd name="T19" fmla="*/ 35 h 76"/>
                <a:gd name="T20" fmla="*/ 3 w 40"/>
                <a:gd name="T21" fmla="*/ 29 h 76"/>
                <a:gd name="T22" fmla="*/ 1 w 40"/>
                <a:gd name="T23" fmla="*/ 21 h 76"/>
                <a:gd name="T24" fmla="*/ 7 w 40"/>
                <a:gd name="T25" fmla="*/ 8 h 76"/>
                <a:gd name="T26" fmla="*/ 18 w 40"/>
                <a:gd name="T27" fmla="*/ 4 h 76"/>
                <a:gd name="T28" fmla="*/ 18 w 40"/>
                <a:gd name="T29" fmla="*/ 0 h 76"/>
                <a:gd name="T30" fmla="*/ 22 w 40"/>
                <a:gd name="T31" fmla="*/ 0 h 76"/>
                <a:gd name="T32" fmla="*/ 22 w 40"/>
                <a:gd name="T33" fmla="*/ 4 h 76"/>
                <a:gd name="T34" fmla="*/ 33 w 40"/>
                <a:gd name="T35" fmla="*/ 8 h 76"/>
                <a:gd name="T36" fmla="*/ 39 w 40"/>
                <a:gd name="T37" fmla="*/ 19 h 76"/>
                <a:gd name="T38" fmla="*/ 31 w 40"/>
                <a:gd name="T39" fmla="*/ 20 h 76"/>
                <a:gd name="T40" fmla="*/ 28 w 40"/>
                <a:gd name="T41" fmla="*/ 14 h 76"/>
                <a:gd name="T42" fmla="*/ 22 w 40"/>
                <a:gd name="T43" fmla="*/ 10 h 76"/>
                <a:gd name="T44" fmla="*/ 22 w 40"/>
                <a:gd name="T45" fmla="*/ 32 h 76"/>
                <a:gd name="T46" fmla="*/ 30 w 40"/>
                <a:gd name="T47" fmla="*/ 34 h 76"/>
                <a:gd name="T48" fmla="*/ 36 w 40"/>
                <a:gd name="T49" fmla="*/ 38 h 76"/>
                <a:gd name="T50" fmla="*/ 39 w 40"/>
                <a:gd name="T51" fmla="*/ 43 h 76"/>
                <a:gd name="T52" fmla="*/ 40 w 40"/>
                <a:gd name="T53" fmla="*/ 50 h 76"/>
                <a:gd name="T54" fmla="*/ 35 w 40"/>
                <a:gd name="T55" fmla="*/ 63 h 76"/>
                <a:gd name="T56" fmla="*/ 22 w 40"/>
                <a:gd name="T57" fmla="*/ 69 h 76"/>
                <a:gd name="T58" fmla="*/ 22 w 40"/>
                <a:gd name="T59" fmla="*/ 76 h 76"/>
                <a:gd name="T60" fmla="*/ 18 w 40"/>
                <a:gd name="T61" fmla="*/ 76 h 76"/>
                <a:gd name="T62" fmla="*/ 18 w 40"/>
                <a:gd name="T63" fmla="*/ 10 h 76"/>
                <a:gd name="T64" fmla="*/ 11 w 40"/>
                <a:gd name="T65" fmla="*/ 14 h 76"/>
                <a:gd name="T66" fmla="*/ 9 w 40"/>
                <a:gd name="T67" fmla="*/ 21 h 76"/>
                <a:gd name="T68" fmla="*/ 11 w 40"/>
                <a:gd name="T69" fmla="*/ 27 h 76"/>
                <a:gd name="T70" fmla="*/ 18 w 40"/>
                <a:gd name="T71" fmla="*/ 31 h 76"/>
                <a:gd name="T72" fmla="*/ 18 w 40"/>
                <a:gd name="T73" fmla="*/ 10 h 76"/>
                <a:gd name="T74" fmla="*/ 22 w 40"/>
                <a:gd name="T75" fmla="*/ 63 h 76"/>
                <a:gd name="T76" fmla="*/ 30 w 40"/>
                <a:gd name="T77" fmla="*/ 59 h 76"/>
                <a:gd name="T78" fmla="*/ 33 w 40"/>
                <a:gd name="T79" fmla="*/ 51 h 76"/>
                <a:gd name="T80" fmla="*/ 31 w 40"/>
                <a:gd name="T81" fmla="*/ 44 h 76"/>
                <a:gd name="T82" fmla="*/ 22 w 40"/>
                <a:gd name="T83" fmla="*/ 40 h 76"/>
                <a:gd name="T84" fmla="*/ 22 w 40"/>
                <a:gd name="T85"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76">
                  <a:moveTo>
                    <a:pt x="18" y="76"/>
                  </a:moveTo>
                  <a:cubicBezTo>
                    <a:pt x="18" y="69"/>
                    <a:pt x="18" y="69"/>
                    <a:pt x="18" y="69"/>
                  </a:cubicBezTo>
                  <a:cubicBezTo>
                    <a:pt x="14" y="68"/>
                    <a:pt x="11" y="68"/>
                    <a:pt x="9" y="66"/>
                  </a:cubicBezTo>
                  <a:cubicBezTo>
                    <a:pt x="6" y="65"/>
                    <a:pt x="4" y="63"/>
                    <a:pt x="3" y="60"/>
                  </a:cubicBezTo>
                  <a:cubicBezTo>
                    <a:pt x="1" y="58"/>
                    <a:pt x="0" y="54"/>
                    <a:pt x="0" y="51"/>
                  </a:cubicBezTo>
                  <a:cubicBezTo>
                    <a:pt x="7" y="49"/>
                    <a:pt x="7" y="49"/>
                    <a:pt x="7" y="49"/>
                  </a:cubicBezTo>
                  <a:cubicBezTo>
                    <a:pt x="8" y="53"/>
                    <a:pt x="9" y="56"/>
                    <a:pt x="10" y="58"/>
                  </a:cubicBezTo>
                  <a:cubicBezTo>
                    <a:pt x="12" y="61"/>
                    <a:pt x="15" y="62"/>
                    <a:pt x="18" y="63"/>
                  </a:cubicBezTo>
                  <a:cubicBezTo>
                    <a:pt x="18" y="39"/>
                    <a:pt x="18" y="39"/>
                    <a:pt x="18" y="39"/>
                  </a:cubicBezTo>
                  <a:cubicBezTo>
                    <a:pt x="15" y="38"/>
                    <a:pt x="12" y="37"/>
                    <a:pt x="8" y="35"/>
                  </a:cubicBezTo>
                  <a:cubicBezTo>
                    <a:pt x="6" y="34"/>
                    <a:pt x="4" y="32"/>
                    <a:pt x="3" y="29"/>
                  </a:cubicBezTo>
                  <a:cubicBezTo>
                    <a:pt x="2" y="27"/>
                    <a:pt x="1" y="24"/>
                    <a:pt x="1" y="21"/>
                  </a:cubicBezTo>
                  <a:cubicBezTo>
                    <a:pt x="1" y="16"/>
                    <a:pt x="3" y="12"/>
                    <a:pt x="7" y="8"/>
                  </a:cubicBezTo>
                  <a:cubicBezTo>
                    <a:pt x="9" y="6"/>
                    <a:pt x="13" y="5"/>
                    <a:pt x="18" y="4"/>
                  </a:cubicBezTo>
                  <a:cubicBezTo>
                    <a:pt x="18" y="0"/>
                    <a:pt x="18" y="0"/>
                    <a:pt x="18" y="0"/>
                  </a:cubicBezTo>
                  <a:cubicBezTo>
                    <a:pt x="22" y="0"/>
                    <a:pt x="22" y="0"/>
                    <a:pt x="22" y="0"/>
                  </a:cubicBezTo>
                  <a:cubicBezTo>
                    <a:pt x="22" y="4"/>
                    <a:pt x="22" y="4"/>
                    <a:pt x="22" y="4"/>
                  </a:cubicBezTo>
                  <a:cubicBezTo>
                    <a:pt x="27" y="5"/>
                    <a:pt x="30" y="6"/>
                    <a:pt x="33" y="8"/>
                  </a:cubicBezTo>
                  <a:cubicBezTo>
                    <a:pt x="36" y="11"/>
                    <a:pt x="38" y="14"/>
                    <a:pt x="39" y="19"/>
                  </a:cubicBezTo>
                  <a:cubicBezTo>
                    <a:pt x="31" y="20"/>
                    <a:pt x="31" y="20"/>
                    <a:pt x="31" y="20"/>
                  </a:cubicBezTo>
                  <a:cubicBezTo>
                    <a:pt x="31" y="17"/>
                    <a:pt x="30" y="15"/>
                    <a:pt x="28" y="14"/>
                  </a:cubicBezTo>
                  <a:cubicBezTo>
                    <a:pt x="27" y="12"/>
                    <a:pt x="25" y="11"/>
                    <a:pt x="22" y="10"/>
                  </a:cubicBezTo>
                  <a:cubicBezTo>
                    <a:pt x="22" y="32"/>
                    <a:pt x="22" y="32"/>
                    <a:pt x="22" y="32"/>
                  </a:cubicBezTo>
                  <a:cubicBezTo>
                    <a:pt x="26" y="33"/>
                    <a:pt x="29" y="34"/>
                    <a:pt x="30" y="34"/>
                  </a:cubicBezTo>
                  <a:cubicBezTo>
                    <a:pt x="32" y="35"/>
                    <a:pt x="34" y="37"/>
                    <a:pt x="36" y="38"/>
                  </a:cubicBezTo>
                  <a:cubicBezTo>
                    <a:pt x="37" y="40"/>
                    <a:pt x="38" y="41"/>
                    <a:pt x="39" y="43"/>
                  </a:cubicBezTo>
                  <a:cubicBezTo>
                    <a:pt x="40" y="46"/>
                    <a:pt x="40" y="48"/>
                    <a:pt x="40" y="50"/>
                  </a:cubicBezTo>
                  <a:cubicBezTo>
                    <a:pt x="40" y="55"/>
                    <a:pt x="39" y="60"/>
                    <a:pt x="35" y="63"/>
                  </a:cubicBezTo>
                  <a:cubicBezTo>
                    <a:pt x="32" y="67"/>
                    <a:pt x="28" y="69"/>
                    <a:pt x="22" y="69"/>
                  </a:cubicBezTo>
                  <a:cubicBezTo>
                    <a:pt x="22" y="76"/>
                    <a:pt x="22" y="76"/>
                    <a:pt x="22" y="76"/>
                  </a:cubicBezTo>
                  <a:lnTo>
                    <a:pt x="18" y="76"/>
                  </a:lnTo>
                  <a:close/>
                  <a:moveTo>
                    <a:pt x="18" y="10"/>
                  </a:moveTo>
                  <a:cubicBezTo>
                    <a:pt x="15" y="11"/>
                    <a:pt x="13" y="12"/>
                    <a:pt x="11" y="14"/>
                  </a:cubicBezTo>
                  <a:cubicBezTo>
                    <a:pt x="9" y="16"/>
                    <a:pt x="9" y="18"/>
                    <a:pt x="9" y="21"/>
                  </a:cubicBezTo>
                  <a:cubicBezTo>
                    <a:pt x="9" y="23"/>
                    <a:pt x="9" y="25"/>
                    <a:pt x="11" y="27"/>
                  </a:cubicBezTo>
                  <a:cubicBezTo>
                    <a:pt x="12" y="29"/>
                    <a:pt x="15" y="30"/>
                    <a:pt x="18" y="31"/>
                  </a:cubicBezTo>
                  <a:lnTo>
                    <a:pt x="18" y="10"/>
                  </a:lnTo>
                  <a:close/>
                  <a:moveTo>
                    <a:pt x="22" y="63"/>
                  </a:moveTo>
                  <a:cubicBezTo>
                    <a:pt x="25" y="62"/>
                    <a:pt x="28" y="61"/>
                    <a:pt x="30" y="59"/>
                  </a:cubicBezTo>
                  <a:cubicBezTo>
                    <a:pt x="32" y="57"/>
                    <a:pt x="33" y="54"/>
                    <a:pt x="33" y="51"/>
                  </a:cubicBezTo>
                  <a:cubicBezTo>
                    <a:pt x="33" y="48"/>
                    <a:pt x="32" y="46"/>
                    <a:pt x="31" y="44"/>
                  </a:cubicBezTo>
                  <a:cubicBezTo>
                    <a:pt x="29" y="42"/>
                    <a:pt x="26" y="41"/>
                    <a:pt x="22" y="40"/>
                  </a:cubicBezTo>
                  <a:lnTo>
                    <a:pt x="22"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grpSp>
      <p:grpSp>
        <p:nvGrpSpPr>
          <p:cNvPr id="45" name="Group 61"/>
          <p:cNvGrpSpPr/>
          <p:nvPr/>
        </p:nvGrpSpPr>
        <p:grpSpPr>
          <a:xfrm>
            <a:off x="5270250" y="3630986"/>
            <a:ext cx="1993650" cy="2001563"/>
            <a:chOff x="4958468" y="3328177"/>
            <a:chExt cx="2986020" cy="2997870"/>
          </a:xfrm>
        </p:grpSpPr>
        <p:sp>
          <p:nvSpPr>
            <p:cNvPr id="46" name="Freeform 491"/>
            <p:cNvSpPr>
              <a:spLocks noEditPoints="1"/>
            </p:cNvSpPr>
            <p:nvPr/>
          </p:nvSpPr>
          <p:spPr bwMode="auto">
            <a:xfrm>
              <a:off x="4958468" y="3328177"/>
              <a:ext cx="2986020" cy="2997870"/>
            </a:xfrm>
            <a:custGeom>
              <a:avLst/>
              <a:gdLst>
                <a:gd name="T0" fmla="*/ 1407 w 1705"/>
                <a:gd name="T1" fmla="*/ 204 h 1712"/>
                <a:gd name="T2" fmla="*/ 1345 w 1705"/>
                <a:gd name="T3" fmla="*/ 201 h 1712"/>
                <a:gd name="T4" fmla="*/ 1229 w 1705"/>
                <a:gd name="T5" fmla="*/ 290 h 1712"/>
                <a:gd name="T6" fmla="*/ 1107 w 1705"/>
                <a:gd name="T7" fmla="*/ 310 h 1712"/>
                <a:gd name="T8" fmla="*/ 1012 w 1705"/>
                <a:gd name="T9" fmla="*/ 230 h 1712"/>
                <a:gd name="T10" fmla="*/ 986 w 1705"/>
                <a:gd name="T11" fmla="*/ 40 h 1712"/>
                <a:gd name="T12" fmla="*/ 946 w 1705"/>
                <a:gd name="T13" fmla="*/ 0 h 1712"/>
                <a:gd name="T14" fmla="*/ 777 w 1705"/>
                <a:gd name="T15" fmla="*/ 0 h 1712"/>
                <a:gd name="T16" fmla="*/ 728 w 1705"/>
                <a:gd name="T17" fmla="*/ 54 h 1712"/>
                <a:gd name="T18" fmla="*/ 702 w 1705"/>
                <a:gd name="T19" fmla="*/ 227 h 1712"/>
                <a:gd name="T20" fmla="*/ 628 w 1705"/>
                <a:gd name="T21" fmla="*/ 299 h 1712"/>
                <a:gd name="T22" fmla="*/ 537 w 1705"/>
                <a:gd name="T23" fmla="*/ 313 h 1712"/>
                <a:gd name="T24" fmla="*/ 365 w 1705"/>
                <a:gd name="T25" fmla="*/ 184 h 1712"/>
                <a:gd name="T26" fmla="*/ 312 w 1705"/>
                <a:gd name="T27" fmla="*/ 187 h 1712"/>
                <a:gd name="T28" fmla="*/ 193 w 1705"/>
                <a:gd name="T29" fmla="*/ 307 h 1712"/>
                <a:gd name="T30" fmla="*/ 193 w 1705"/>
                <a:gd name="T31" fmla="*/ 367 h 1712"/>
                <a:gd name="T32" fmla="*/ 314 w 1705"/>
                <a:gd name="T33" fmla="*/ 525 h 1712"/>
                <a:gd name="T34" fmla="*/ 304 w 1705"/>
                <a:gd name="T35" fmla="*/ 607 h 1712"/>
                <a:gd name="T36" fmla="*/ 241 w 1705"/>
                <a:gd name="T37" fmla="*/ 696 h 1712"/>
                <a:gd name="T38" fmla="*/ 46 w 1705"/>
                <a:gd name="T39" fmla="*/ 720 h 1712"/>
                <a:gd name="T40" fmla="*/ 4 w 1705"/>
                <a:gd name="T41" fmla="*/ 755 h 1712"/>
                <a:gd name="T42" fmla="*/ 0 w 1705"/>
                <a:gd name="T43" fmla="*/ 936 h 1712"/>
                <a:gd name="T44" fmla="*/ 51 w 1705"/>
                <a:gd name="T45" fmla="*/ 986 h 1712"/>
                <a:gd name="T46" fmla="*/ 217 w 1705"/>
                <a:gd name="T47" fmla="*/ 1012 h 1712"/>
                <a:gd name="T48" fmla="*/ 298 w 1705"/>
                <a:gd name="T49" fmla="*/ 1089 h 1712"/>
                <a:gd name="T50" fmla="*/ 300 w 1705"/>
                <a:gd name="T51" fmla="*/ 1189 h 1712"/>
                <a:gd name="T52" fmla="*/ 190 w 1705"/>
                <a:gd name="T53" fmla="*/ 1322 h 1712"/>
                <a:gd name="T54" fmla="*/ 194 w 1705"/>
                <a:gd name="T55" fmla="*/ 1407 h 1712"/>
                <a:gd name="T56" fmla="*/ 297 w 1705"/>
                <a:gd name="T57" fmla="*/ 1514 h 1712"/>
                <a:gd name="T58" fmla="*/ 372 w 1705"/>
                <a:gd name="T59" fmla="*/ 1515 h 1712"/>
                <a:gd name="T60" fmla="*/ 505 w 1705"/>
                <a:gd name="T61" fmla="*/ 1417 h 1712"/>
                <a:gd name="T62" fmla="*/ 623 w 1705"/>
                <a:gd name="T63" fmla="*/ 1421 h 1712"/>
                <a:gd name="T64" fmla="*/ 693 w 1705"/>
                <a:gd name="T65" fmla="*/ 1490 h 1712"/>
                <a:gd name="T66" fmla="*/ 716 w 1705"/>
                <a:gd name="T67" fmla="*/ 1655 h 1712"/>
                <a:gd name="T68" fmla="*/ 771 w 1705"/>
                <a:gd name="T69" fmla="*/ 1712 h 1712"/>
                <a:gd name="T70" fmla="*/ 922 w 1705"/>
                <a:gd name="T71" fmla="*/ 1712 h 1712"/>
                <a:gd name="T72" fmla="*/ 980 w 1705"/>
                <a:gd name="T73" fmla="*/ 1663 h 1712"/>
                <a:gd name="T74" fmla="*/ 1007 w 1705"/>
                <a:gd name="T75" fmla="*/ 1486 h 1712"/>
                <a:gd name="T76" fmla="*/ 1103 w 1705"/>
                <a:gd name="T77" fmla="*/ 1408 h 1712"/>
                <a:gd name="T78" fmla="*/ 1194 w 1705"/>
                <a:gd name="T79" fmla="*/ 1422 h 1712"/>
                <a:gd name="T80" fmla="*/ 1324 w 1705"/>
                <a:gd name="T81" fmla="*/ 1523 h 1712"/>
                <a:gd name="T82" fmla="*/ 1393 w 1705"/>
                <a:gd name="T83" fmla="*/ 1521 h 1712"/>
                <a:gd name="T84" fmla="*/ 1505 w 1705"/>
                <a:gd name="T85" fmla="*/ 1410 h 1712"/>
                <a:gd name="T86" fmla="*/ 1516 w 1705"/>
                <a:gd name="T87" fmla="*/ 1341 h 1712"/>
                <a:gd name="T88" fmla="*/ 1406 w 1705"/>
                <a:gd name="T89" fmla="*/ 1195 h 1712"/>
                <a:gd name="T90" fmla="*/ 1414 w 1705"/>
                <a:gd name="T91" fmla="*/ 1085 h 1712"/>
                <a:gd name="T92" fmla="*/ 1501 w 1705"/>
                <a:gd name="T93" fmla="*/ 1012 h 1712"/>
                <a:gd name="T94" fmla="*/ 1649 w 1705"/>
                <a:gd name="T95" fmla="*/ 995 h 1712"/>
                <a:gd name="T96" fmla="*/ 1701 w 1705"/>
                <a:gd name="T97" fmla="*/ 954 h 1712"/>
                <a:gd name="T98" fmla="*/ 1705 w 1705"/>
                <a:gd name="T99" fmla="*/ 778 h 1712"/>
                <a:gd name="T100" fmla="*/ 1662 w 1705"/>
                <a:gd name="T101" fmla="*/ 732 h 1712"/>
                <a:gd name="T102" fmla="*/ 1455 w 1705"/>
                <a:gd name="T103" fmla="*/ 692 h 1712"/>
                <a:gd name="T104" fmla="*/ 1404 w 1705"/>
                <a:gd name="T105" fmla="*/ 608 h 1712"/>
                <a:gd name="T106" fmla="*/ 1412 w 1705"/>
                <a:gd name="T107" fmla="*/ 517 h 1712"/>
                <a:gd name="T108" fmla="*/ 1504 w 1705"/>
                <a:gd name="T109" fmla="*/ 396 h 1712"/>
                <a:gd name="T110" fmla="*/ 1521 w 1705"/>
                <a:gd name="T111" fmla="*/ 332 h 1712"/>
                <a:gd name="T112" fmla="*/ 1407 w 1705"/>
                <a:gd name="T113" fmla="*/ 204 h 1712"/>
                <a:gd name="T114" fmla="*/ 996 w 1705"/>
                <a:gd name="T115" fmla="*/ 1003 h 1712"/>
                <a:gd name="T116" fmla="*/ 703 w 1705"/>
                <a:gd name="T117" fmla="*/ 1002 h 1712"/>
                <a:gd name="T118" fmla="*/ 705 w 1705"/>
                <a:gd name="T119" fmla="*/ 710 h 1712"/>
                <a:gd name="T120" fmla="*/ 997 w 1705"/>
                <a:gd name="T121" fmla="*/ 711 h 1712"/>
                <a:gd name="T122" fmla="*/ 996 w 1705"/>
                <a:gd name="T123" fmla="*/ 1003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5" h="1712">
                  <a:moveTo>
                    <a:pt x="1407" y="204"/>
                  </a:moveTo>
                  <a:cubicBezTo>
                    <a:pt x="1376" y="174"/>
                    <a:pt x="1345" y="201"/>
                    <a:pt x="1345" y="201"/>
                  </a:cubicBezTo>
                  <a:cubicBezTo>
                    <a:pt x="1345" y="201"/>
                    <a:pt x="1289" y="241"/>
                    <a:pt x="1229" y="290"/>
                  </a:cubicBezTo>
                  <a:cubicBezTo>
                    <a:pt x="1169" y="338"/>
                    <a:pt x="1107" y="310"/>
                    <a:pt x="1107" y="310"/>
                  </a:cubicBezTo>
                  <a:cubicBezTo>
                    <a:pt x="1015" y="289"/>
                    <a:pt x="1012" y="230"/>
                    <a:pt x="1012" y="230"/>
                  </a:cubicBezTo>
                  <a:cubicBezTo>
                    <a:pt x="986" y="40"/>
                    <a:pt x="986" y="40"/>
                    <a:pt x="986" y="40"/>
                  </a:cubicBezTo>
                  <a:cubicBezTo>
                    <a:pt x="980" y="1"/>
                    <a:pt x="946" y="0"/>
                    <a:pt x="946" y="0"/>
                  </a:cubicBezTo>
                  <a:cubicBezTo>
                    <a:pt x="777" y="0"/>
                    <a:pt x="777" y="0"/>
                    <a:pt x="777" y="0"/>
                  </a:cubicBezTo>
                  <a:cubicBezTo>
                    <a:pt x="730" y="2"/>
                    <a:pt x="728" y="54"/>
                    <a:pt x="728" y="54"/>
                  </a:cubicBezTo>
                  <a:cubicBezTo>
                    <a:pt x="702" y="227"/>
                    <a:pt x="702" y="227"/>
                    <a:pt x="702" y="227"/>
                  </a:cubicBezTo>
                  <a:cubicBezTo>
                    <a:pt x="696" y="258"/>
                    <a:pt x="628" y="299"/>
                    <a:pt x="628" y="299"/>
                  </a:cubicBezTo>
                  <a:cubicBezTo>
                    <a:pt x="589" y="322"/>
                    <a:pt x="537" y="313"/>
                    <a:pt x="537" y="313"/>
                  </a:cubicBezTo>
                  <a:cubicBezTo>
                    <a:pt x="365" y="184"/>
                    <a:pt x="365" y="184"/>
                    <a:pt x="365" y="184"/>
                  </a:cubicBezTo>
                  <a:cubicBezTo>
                    <a:pt x="342" y="166"/>
                    <a:pt x="312" y="187"/>
                    <a:pt x="312" y="187"/>
                  </a:cubicBezTo>
                  <a:cubicBezTo>
                    <a:pt x="193" y="307"/>
                    <a:pt x="193" y="307"/>
                    <a:pt x="193" y="307"/>
                  </a:cubicBezTo>
                  <a:cubicBezTo>
                    <a:pt x="165" y="336"/>
                    <a:pt x="193" y="367"/>
                    <a:pt x="193" y="367"/>
                  </a:cubicBezTo>
                  <a:cubicBezTo>
                    <a:pt x="199" y="374"/>
                    <a:pt x="314" y="525"/>
                    <a:pt x="314" y="525"/>
                  </a:cubicBezTo>
                  <a:cubicBezTo>
                    <a:pt x="322" y="545"/>
                    <a:pt x="304" y="607"/>
                    <a:pt x="304" y="607"/>
                  </a:cubicBezTo>
                  <a:cubicBezTo>
                    <a:pt x="292" y="669"/>
                    <a:pt x="241" y="696"/>
                    <a:pt x="241" y="696"/>
                  </a:cubicBezTo>
                  <a:cubicBezTo>
                    <a:pt x="46" y="720"/>
                    <a:pt x="46" y="720"/>
                    <a:pt x="46" y="720"/>
                  </a:cubicBezTo>
                  <a:cubicBezTo>
                    <a:pt x="16" y="720"/>
                    <a:pt x="4" y="755"/>
                    <a:pt x="4" y="755"/>
                  </a:cubicBezTo>
                  <a:cubicBezTo>
                    <a:pt x="0" y="936"/>
                    <a:pt x="0" y="936"/>
                    <a:pt x="0" y="936"/>
                  </a:cubicBezTo>
                  <a:cubicBezTo>
                    <a:pt x="2" y="977"/>
                    <a:pt x="51" y="986"/>
                    <a:pt x="51" y="986"/>
                  </a:cubicBezTo>
                  <a:cubicBezTo>
                    <a:pt x="217" y="1012"/>
                    <a:pt x="217" y="1012"/>
                    <a:pt x="217" y="1012"/>
                  </a:cubicBezTo>
                  <a:cubicBezTo>
                    <a:pt x="268" y="1014"/>
                    <a:pt x="298" y="1089"/>
                    <a:pt x="298" y="1089"/>
                  </a:cubicBezTo>
                  <a:cubicBezTo>
                    <a:pt x="321" y="1136"/>
                    <a:pt x="300" y="1189"/>
                    <a:pt x="300" y="1189"/>
                  </a:cubicBezTo>
                  <a:cubicBezTo>
                    <a:pt x="190" y="1322"/>
                    <a:pt x="190" y="1322"/>
                    <a:pt x="190" y="1322"/>
                  </a:cubicBezTo>
                  <a:cubicBezTo>
                    <a:pt x="152" y="1368"/>
                    <a:pt x="194" y="1407"/>
                    <a:pt x="194" y="1407"/>
                  </a:cubicBezTo>
                  <a:cubicBezTo>
                    <a:pt x="297" y="1514"/>
                    <a:pt x="297" y="1514"/>
                    <a:pt x="297" y="1514"/>
                  </a:cubicBezTo>
                  <a:cubicBezTo>
                    <a:pt x="335" y="1550"/>
                    <a:pt x="372" y="1515"/>
                    <a:pt x="372" y="1515"/>
                  </a:cubicBezTo>
                  <a:cubicBezTo>
                    <a:pt x="505" y="1417"/>
                    <a:pt x="505" y="1417"/>
                    <a:pt x="505" y="1417"/>
                  </a:cubicBezTo>
                  <a:cubicBezTo>
                    <a:pt x="551" y="1380"/>
                    <a:pt x="623" y="1421"/>
                    <a:pt x="623" y="1421"/>
                  </a:cubicBezTo>
                  <a:cubicBezTo>
                    <a:pt x="691" y="1446"/>
                    <a:pt x="693" y="1490"/>
                    <a:pt x="693" y="1490"/>
                  </a:cubicBezTo>
                  <a:cubicBezTo>
                    <a:pt x="716" y="1655"/>
                    <a:pt x="716" y="1655"/>
                    <a:pt x="716" y="1655"/>
                  </a:cubicBezTo>
                  <a:cubicBezTo>
                    <a:pt x="718" y="1709"/>
                    <a:pt x="771" y="1712"/>
                    <a:pt x="771" y="1712"/>
                  </a:cubicBezTo>
                  <a:cubicBezTo>
                    <a:pt x="922" y="1712"/>
                    <a:pt x="922" y="1712"/>
                    <a:pt x="922" y="1712"/>
                  </a:cubicBezTo>
                  <a:cubicBezTo>
                    <a:pt x="981" y="1703"/>
                    <a:pt x="980" y="1663"/>
                    <a:pt x="980" y="1663"/>
                  </a:cubicBezTo>
                  <a:cubicBezTo>
                    <a:pt x="1007" y="1486"/>
                    <a:pt x="1007" y="1486"/>
                    <a:pt x="1007" y="1486"/>
                  </a:cubicBezTo>
                  <a:cubicBezTo>
                    <a:pt x="1016" y="1422"/>
                    <a:pt x="1103" y="1408"/>
                    <a:pt x="1103" y="1408"/>
                  </a:cubicBezTo>
                  <a:cubicBezTo>
                    <a:pt x="1163" y="1387"/>
                    <a:pt x="1194" y="1422"/>
                    <a:pt x="1194" y="1422"/>
                  </a:cubicBezTo>
                  <a:cubicBezTo>
                    <a:pt x="1324" y="1523"/>
                    <a:pt x="1324" y="1523"/>
                    <a:pt x="1324" y="1523"/>
                  </a:cubicBezTo>
                  <a:cubicBezTo>
                    <a:pt x="1353" y="1549"/>
                    <a:pt x="1393" y="1521"/>
                    <a:pt x="1393" y="1521"/>
                  </a:cubicBezTo>
                  <a:cubicBezTo>
                    <a:pt x="1505" y="1410"/>
                    <a:pt x="1505" y="1410"/>
                    <a:pt x="1505" y="1410"/>
                  </a:cubicBezTo>
                  <a:cubicBezTo>
                    <a:pt x="1546" y="1372"/>
                    <a:pt x="1516" y="1341"/>
                    <a:pt x="1516" y="1341"/>
                  </a:cubicBezTo>
                  <a:cubicBezTo>
                    <a:pt x="1406" y="1195"/>
                    <a:pt x="1406" y="1195"/>
                    <a:pt x="1406" y="1195"/>
                  </a:cubicBezTo>
                  <a:cubicBezTo>
                    <a:pt x="1378" y="1154"/>
                    <a:pt x="1414" y="1085"/>
                    <a:pt x="1414" y="1085"/>
                  </a:cubicBezTo>
                  <a:cubicBezTo>
                    <a:pt x="1439" y="1013"/>
                    <a:pt x="1501" y="1012"/>
                    <a:pt x="1501" y="1012"/>
                  </a:cubicBezTo>
                  <a:cubicBezTo>
                    <a:pt x="1649" y="995"/>
                    <a:pt x="1649" y="995"/>
                    <a:pt x="1649" y="995"/>
                  </a:cubicBezTo>
                  <a:cubicBezTo>
                    <a:pt x="1688" y="998"/>
                    <a:pt x="1701" y="954"/>
                    <a:pt x="1701" y="954"/>
                  </a:cubicBezTo>
                  <a:cubicBezTo>
                    <a:pt x="1705" y="778"/>
                    <a:pt x="1705" y="778"/>
                    <a:pt x="1705" y="778"/>
                  </a:cubicBezTo>
                  <a:cubicBezTo>
                    <a:pt x="1700" y="733"/>
                    <a:pt x="1662" y="732"/>
                    <a:pt x="1662" y="732"/>
                  </a:cubicBezTo>
                  <a:cubicBezTo>
                    <a:pt x="1455" y="692"/>
                    <a:pt x="1455" y="692"/>
                    <a:pt x="1455" y="692"/>
                  </a:cubicBezTo>
                  <a:cubicBezTo>
                    <a:pt x="1420" y="683"/>
                    <a:pt x="1404" y="608"/>
                    <a:pt x="1404" y="608"/>
                  </a:cubicBezTo>
                  <a:cubicBezTo>
                    <a:pt x="1384" y="551"/>
                    <a:pt x="1412" y="517"/>
                    <a:pt x="1412" y="517"/>
                  </a:cubicBezTo>
                  <a:cubicBezTo>
                    <a:pt x="1504" y="396"/>
                    <a:pt x="1504" y="396"/>
                    <a:pt x="1504" y="396"/>
                  </a:cubicBezTo>
                  <a:cubicBezTo>
                    <a:pt x="1544" y="354"/>
                    <a:pt x="1521" y="332"/>
                    <a:pt x="1521" y="332"/>
                  </a:cubicBezTo>
                  <a:cubicBezTo>
                    <a:pt x="1521" y="332"/>
                    <a:pt x="1438" y="234"/>
                    <a:pt x="1407" y="204"/>
                  </a:cubicBezTo>
                  <a:close/>
                  <a:moveTo>
                    <a:pt x="996" y="1003"/>
                  </a:moveTo>
                  <a:cubicBezTo>
                    <a:pt x="915" y="1084"/>
                    <a:pt x="784" y="1083"/>
                    <a:pt x="703" y="1002"/>
                  </a:cubicBezTo>
                  <a:cubicBezTo>
                    <a:pt x="623" y="921"/>
                    <a:pt x="624" y="790"/>
                    <a:pt x="705" y="710"/>
                  </a:cubicBezTo>
                  <a:cubicBezTo>
                    <a:pt x="786" y="629"/>
                    <a:pt x="917" y="630"/>
                    <a:pt x="997" y="711"/>
                  </a:cubicBezTo>
                  <a:cubicBezTo>
                    <a:pt x="1077" y="792"/>
                    <a:pt x="1077" y="923"/>
                    <a:pt x="996" y="1003"/>
                  </a:cubicBezTo>
                  <a:close/>
                </a:path>
              </a:pathLst>
            </a:custGeom>
            <a:solidFill>
              <a:srgbClr val="37A76F"/>
            </a:solid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7" name="Freeform 495"/>
            <p:cNvSpPr/>
            <p:nvPr/>
          </p:nvSpPr>
          <p:spPr bwMode="auto">
            <a:xfrm>
              <a:off x="5791621" y="5558806"/>
              <a:ext cx="124417" cy="14071"/>
            </a:xfrm>
            <a:custGeom>
              <a:avLst/>
              <a:gdLst>
                <a:gd name="T0" fmla="*/ 68 w 71"/>
                <a:gd name="T1" fmla="*/ 0 h 8"/>
                <a:gd name="T2" fmla="*/ 2 w 71"/>
                <a:gd name="T3" fmla="*/ 0 h 8"/>
                <a:gd name="T4" fmla="*/ 0 w 71"/>
                <a:gd name="T5" fmla="*/ 4 h 8"/>
                <a:gd name="T6" fmla="*/ 4 w 71"/>
                <a:gd name="T7" fmla="*/ 7 h 8"/>
                <a:gd name="T8" fmla="*/ 8 w 71"/>
                <a:gd name="T9" fmla="*/ 7 h 8"/>
                <a:gd name="T10" fmla="*/ 8 w 71"/>
                <a:gd name="T11" fmla="*/ 7 h 8"/>
                <a:gd name="T12" fmla="*/ 62 w 71"/>
                <a:gd name="T13" fmla="*/ 7 h 8"/>
                <a:gd name="T14" fmla="*/ 68 w 71"/>
                <a:gd name="T15" fmla="*/ 7 h 8"/>
                <a:gd name="T16" fmla="*/ 71 w 71"/>
                <a:gd name="T17" fmla="*/ 4 h 8"/>
                <a:gd name="T18" fmla="*/ 68 w 71"/>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
                  <a:moveTo>
                    <a:pt x="68" y="0"/>
                  </a:moveTo>
                  <a:cubicBezTo>
                    <a:pt x="2" y="0"/>
                    <a:pt x="2" y="0"/>
                    <a:pt x="2" y="0"/>
                  </a:cubicBezTo>
                  <a:cubicBezTo>
                    <a:pt x="2" y="0"/>
                    <a:pt x="0" y="0"/>
                    <a:pt x="0" y="4"/>
                  </a:cubicBezTo>
                  <a:cubicBezTo>
                    <a:pt x="0" y="8"/>
                    <a:pt x="4" y="7"/>
                    <a:pt x="4" y="7"/>
                  </a:cubicBezTo>
                  <a:cubicBezTo>
                    <a:pt x="8" y="7"/>
                    <a:pt x="8" y="7"/>
                    <a:pt x="8" y="7"/>
                  </a:cubicBezTo>
                  <a:cubicBezTo>
                    <a:pt x="8" y="7"/>
                    <a:pt x="8" y="7"/>
                    <a:pt x="8" y="7"/>
                  </a:cubicBezTo>
                  <a:cubicBezTo>
                    <a:pt x="62" y="7"/>
                    <a:pt x="62" y="7"/>
                    <a:pt x="62" y="7"/>
                  </a:cubicBezTo>
                  <a:cubicBezTo>
                    <a:pt x="68" y="7"/>
                    <a:pt x="68" y="7"/>
                    <a:pt x="68" y="7"/>
                  </a:cubicBezTo>
                  <a:cubicBezTo>
                    <a:pt x="68" y="7"/>
                    <a:pt x="71" y="6"/>
                    <a:pt x="71" y="4"/>
                  </a:cubicBezTo>
                  <a:cubicBezTo>
                    <a:pt x="71" y="1"/>
                    <a:pt x="68" y="0"/>
                    <a:pt x="6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8" name="Freeform 496"/>
            <p:cNvSpPr/>
            <p:nvPr/>
          </p:nvSpPr>
          <p:spPr bwMode="auto">
            <a:xfrm>
              <a:off x="5784956" y="5539550"/>
              <a:ext cx="136267" cy="14071"/>
            </a:xfrm>
            <a:custGeom>
              <a:avLst/>
              <a:gdLst>
                <a:gd name="T0" fmla="*/ 75 w 78"/>
                <a:gd name="T1" fmla="*/ 0 h 8"/>
                <a:gd name="T2" fmla="*/ 3 w 78"/>
                <a:gd name="T3" fmla="*/ 0 h 8"/>
                <a:gd name="T4" fmla="*/ 0 w 78"/>
                <a:gd name="T5" fmla="*/ 4 h 8"/>
                <a:gd name="T6" fmla="*/ 6 w 78"/>
                <a:gd name="T7" fmla="*/ 7 h 8"/>
                <a:gd name="T8" fmla="*/ 72 w 78"/>
                <a:gd name="T9" fmla="*/ 7 h 8"/>
                <a:gd name="T10" fmla="*/ 75 w 78"/>
                <a:gd name="T11" fmla="*/ 7 h 8"/>
                <a:gd name="T12" fmla="*/ 78 w 78"/>
                <a:gd name="T13" fmla="*/ 3 h 8"/>
                <a:gd name="T14" fmla="*/ 75 w 7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8">
                  <a:moveTo>
                    <a:pt x="75" y="0"/>
                  </a:moveTo>
                  <a:cubicBezTo>
                    <a:pt x="3" y="0"/>
                    <a:pt x="3" y="0"/>
                    <a:pt x="3" y="0"/>
                  </a:cubicBezTo>
                  <a:cubicBezTo>
                    <a:pt x="3" y="0"/>
                    <a:pt x="0" y="0"/>
                    <a:pt x="0" y="4"/>
                  </a:cubicBezTo>
                  <a:cubicBezTo>
                    <a:pt x="0" y="8"/>
                    <a:pt x="6" y="7"/>
                    <a:pt x="6" y="7"/>
                  </a:cubicBezTo>
                  <a:cubicBezTo>
                    <a:pt x="72" y="7"/>
                    <a:pt x="72" y="7"/>
                    <a:pt x="72" y="7"/>
                  </a:cubicBezTo>
                  <a:cubicBezTo>
                    <a:pt x="75" y="7"/>
                    <a:pt x="75" y="7"/>
                    <a:pt x="75" y="7"/>
                  </a:cubicBezTo>
                  <a:cubicBezTo>
                    <a:pt x="75" y="7"/>
                    <a:pt x="78" y="7"/>
                    <a:pt x="78" y="3"/>
                  </a:cubicBezTo>
                  <a:cubicBezTo>
                    <a:pt x="78" y="0"/>
                    <a:pt x="75" y="0"/>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49" name="Freeform 497"/>
            <p:cNvSpPr/>
            <p:nvPr/>
          </p:nvSpPr>
          <p:spPr bwMode="auto">
            <a:xfrm>
              <a:off x="5784956" y="5501040"/>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0" name="Freeform 498"/>
            <p:cNvSpPr/>
            <p:nvPr/>
          </p:nvSpPr>
          <p:spPr bwMode="auto">
            <a:xfrm>
              <a:off x="5784956" y="5520295"/>
              <a:ext cx="136267" cy="12590"/>
            </a:xfrm>
            <a:custGeom>
              <a:avLst/>
              <a:gdLst>
                <a:gd name="T0" fmla="*/ 76 w 78"/>
                <a:gd name="T1" fmla="*/ 0 h 7"/>
                <a:gd name="T2" fmla="*/ 3 w 78"/>
                <a:gd name="T3" fmla="*/ 0 h 7"/>
                <a:gd name="T4" fmla="*/ 0 w 78"/>
                <a:gd name="T5" fmla="*/ 4 h 7"/>
                <a:gd name="T6" fmla="*/ 3 w 78"/>
                <a:gd name="T7" fmla="*/ 7 h 7"/>
                <a:gd name="T8" fmla="*/ 75 w 78"/>
                <a:gd name="T9" fmla="*/ 7 h 7"/>
                <a:gd name="T10" fmla="*/ 78 w 78"/>
                <a:gd name="T11" fmla="*/ 3 h 7"/>
                <a:gd name="T12" fmla="*/ 76 w 7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8" h="7">
                  <a:moveTo>
                    <a:pt x="76" y="0"/>
                  </a:moveTo>
                  <a:cubicBezTo>
                    <a:pt x="3" y="0"/>
                    <a:pt x="3" y="0"/>
                    <a:pt x="3" y="0"/>
                  </a:cubicBezTo>
                  <a:cubicBezTo>
                    <a:pt x="3" y="0"/>
                    <a:pt x="0" y="1"/>
                    <a:pt x="0" y="4"/>
                  </a:cubicBezTo>
                  <a:cubicBezTo>
                    <a:pt x="0" y="7"/>
                    <a:pt x="3" y="7"/>
                    <a:pt x="3" y="7"/>
                  </a:cubicBezTo>
                  <a:cubicBezTo>
                    <a:pt x="75" y="7"/>
                    <a:pt x="75" y="7"/>
                    <a:pt x="75" y="7"/>
                  </a:cubicBezTo>
                  <a:cubicBezTo>
                    <a:pt x="75" y="7"/>
                    <a:pt x="78" y="7"/>
                    <a:pt x="78" y="3"/>
                  </a:cubicBezTo>
                  <a:cubicBezTo>
                    <a:pt x="78" y="0"/>
                    <a:pt x="76" y="0"/>
                    <a:pt x="7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1" name="Freeform 499"/>
            <p:cNvSpPr>
              <a:spLocks noEditPoints="1"/>
            </p:cNvSpPr>
            <p:nvPr/>
          </p:nvSpPr>
          <p:spPr bwMode="auto">
            <a:xfrm>
              <a:off x="5690161" y="5090018"/>
              <a:ext cx="324374" cy="402135"/>
            </a:xfrm>
            <a:custGeom>
              <a:avLst/>
              <a:gdLst>
                <a:gd name="T0" fmla="*/ 94 w 185"/>
                <a:gd name="T1" fmla="*/ 0 h 230"/>
                <a:gd name="T2" fmla="*/ 87 w 185"/>
                <a:gd name="T3" fmla="*/ 0 h 230"/>
                <a:gd name="T4" fmla="*/ 8 w 185"/>
                <a:gd name="T5" fmla="*/ 51 h 230"/>
                <a:gd name="T6" fmla="*/ 0 w 185"/>
                <a:gd name="T7" fmla="*/ 92 h 230"/>
                <a:gd name="T8" fmla="*/ 9 w 185"/>
                <a:gd name="T9" fmla="*/ 133 h 230"/>
                <a:gd name="T10" fmla="*/ 25 w 185"/>
                <a:gd name="T11" fmla="*/ 163 h 230"/>
                <a:gd name="T12" fmla="*/ 40 w 185"/>
                <a:gd name="T13" fmla="*/ 193 h 230"/>
                <a:gd name="T14" fmla="*/ 43 w 185"/>
                <a:gd name="T15" fmla="*/ 213 h 230"/>
                <a:gd name="T16" fmla="*/ 55 w 185"/>
                <a:gd name="T17" fmla="*/ 230 h 230"/>
                <a:gd name="T18" fmla="*/ 134 w 185"/>
                <a:gd name="T19" fmla="*/ 229 h 230"/>
                <a:gd name="T20" fmla="*/ 145 w 185"/>
                <a:gd name="T21" fmla="*/ 193 h 230"/>
                <a:gd name="T22" fmla="*/ 160 w 185"/>
                <a:gd name="T23" fmla="*/ 163 h 230"/>
                <a:gd name="T24" fmla="*/ 185 w 185"/>
                <a:gd name="T25" fmla="*/ 92 h 230"/>
                <a:gd name="T26" fmla="*/ 185 w 185"/>
                <a:gd name="T27" fmla="*/ 89 h 230"/>
                <a:gd name="T28" fmla="*/ 176 w 185"/>
                <a:gd name="T29" fmla="*/ 92 h 230"/>
                <a:gd name="T30" fmla="*/ 152 w 185"/>
                <a:gd name="T31" fmla="*/ 158 h 230"/>
                <a:gd name="T32" fmla="*/ 148 w 185"/>
                <a:gd name="T33" fmla="*/ 164 h 230"/>
                <a:gd name="T34" fmla="*/ 148 w 185"/>
                <a:gd name="T35" fmla="*/ 141 h 230"/>
                <a:gd name="T36" fmla="*/ 141 w 185"/>
                <a:gd name="T37" fmla="*/ 122 h 230"/>
                <a:gd name="T38" fmla="*/ 107 w 185"/>
                <a:gd name="T39" fmla="*/ 101 h 230"/>
                <a:gd name="T40" fmla="*/ 101 w 185"/>
                <a:gd name="T41" fmla="*/ 137 h 230"/>
                <a:gd name="T42" fmla="*/ 97 w 185"/>
                <a:gd name="T43" fmla="*/ 117 h 230"/>
                <a:gd name="T44" fmla="*/ 89 w 185"/>
                <a:gd name="T45" fmla="*/ 126 h 230"/>
                <a:gd name="T46" fmla="*/ 85 w 185"/>
                <a:gd name="T47" fmla="*/ 141 h 230"/>
                <a:gd name="T48" fmla="*/ 80 w 185"/>
                <a:gd name="T49" fmla="*/ 101 h 230"/>
                <a:gd name="T50" fmla="*/ 93 w 185"/>
                <a:gd name="T51" fmla="*/ 113 h 230"/>
                <a:gd name="T52" fmla="*/ 107 w 185"/>
                <a:gd name="T53" fmla="*/ 101 h 230"/>
                <a:gd name="T54" fmla="*/ 110 w 185"/>
                <a:gd name="T55" fmla="*/ 85 h 230"/>
                <a:gd name="T56" fmla="*/ 90 w 185"/>
                <a:gd name="T57" fmla="*/ 44 h 230"/>
                <a:gd name="T58" fmla="*/ 77 w 185"/>
                <a:gd name="T59" fmla="*/ 83 h 230"/>
                <a:gd name="T60" fmla="*/ 80 w 185"/>
                <a:gd name="T61" fmla="*/ 99 h 230"/>
                <a:gd name="T62" fmla="*/ 47 w 185"/>
                <a:gd name="T63" fmla="*/ 119 h 230"/>
                <a:gd name="T64" fmla="*/ 38 w 185"/>
                <a:gd name="T65" fmla="*/ 141 h 230"/>
                <a:gd name="T66" fmla="*/ 36 w 185"/>
                <a:gd name="T67" fmla="*/ 159 h 230"/>
                <a:gd name="T68" fmla="*/ 33 w 185"/>
                <a:gd name="T69" fmla="*/ 159 h 230"/>
                <a:gd name="T70" fmla="*/ 17 w 185"/>
                <a:gd name="T71" fmla="*/ 129 h 230"/>
                <a:gd name="T72" fmla="*/ 9 w 185"/>
                <a:gd name="T73" fmla="*/ 87 h 230"/>
                <a:gd name="T74" fmla="*/ 33 w 185"/>
                <a:gd name="T75" fmla="*/ 33 h 230"/>
                <a:gd name="T76" fmla="*/ 93 w 185"/>
                <a:gd name="T77" fmla="*/ 9 h 230"/>
                <a:gd name="T78" fmla="*/ 176 w 185"/>
                <a:gd name="T79" fmla="*/ 9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230">
                  <a:moveTo>
                    <a:pt x="158" y="26"/>
                  </a:moveTo>
                  <a:cubicBezTo>
                    <a:pt x="142" y="10"/>
                    <a:pt x="120" y="1"/>
                    <a:pt x="94" y="0"/>
                  </a:cubicBezTo>
                  <a:cubicBezTo>
                    <a:pt x="94" y="0"/>
                    <a:pt x="94" y="0"/>
                    <a:pt x="93" y="0"/>
                  </a:cubicBezTo>
                  <a:cubicBezTo>
                    <a:pt x="87" y="0"/>
                    <a:pt x="87" y="0"/>
                    <a:pt x="87" y="0"/>
                  </a:cubicBezTo>
                  <a:cubicBezTo>
                    <a:pt x="63" y="0"/>
                    <a:pt x="44" y="9"/>
                    <a:pt x="27" y="26"/>
                  </a:cubicBezTo>
                  <a:cubicBezTo>
                    <a:pt x="20" y="33"/>
                    <a:pt x="13" y="40"/>
                    <a:pt x="8" y="51"/>
                  </a:cubicBezTo>
                  <a:cubicBezTo>
                    <a:pt x="3" y="62"/>
                    <a:pt x="0" y="74"/>
                    <a:pt x="0" y="87"/>
                  </a:cubicBezTo>
                  <a:cubicBezTo>
                    <a:pt x="0" y="92"/>
                    <a:pt x="0" y="92"/>
                    <a:pt x="0" y="92"/>
                  </a:cubicBezTo>
                  <a:cubicBezTo>
                    <a:pt x="0" y="93"/>
                    <a:pt x="0" y="93"/>
                    <a:pt x="0" y="93"/>
                  </a:cubicBezTo>
                  <a:cubicBezTo>
                    <a:pt x="1" y="109"/>
                    <a:pt x="4" y="122"/>
                    <a:pt x="9" y="133"/>
                  </a:cubicBezTo>
                  <a:cubicBezTo>
                    <a:pt x="13" y="142"/>
                    <a:pt x="18" y="151"/>
                    <a:pt x="23" y="160"/>
                  </a:cubicBezTo>
                  <a:cubicBezTo>
                    <a:pt x="25" y="163"/>
                    <a:pt x="25" y="163"/>
                    <a:pt x="25" y="163"/>
                  </a:cubicBezTo>
                  <a:cubicBezTo>
                    <a:pt x="26" y="165"/>
                    <a:pt x="27" y="167"/>
                    <a:pt x="28" y="169"/>
                  </a:cubicBezTo>
                  <a:cubicBezTo>
                    <a:pt x="33" y="177"/>
                    <a:pt x="37" y="184"/>
                    <a:pt x="40" y="193"/>
                  </a:cubicBezTo>
                  <a:cubicBezTo>
                    <a:pt x="41" y="197"/>
                    <a:pt x="41" y="201"/>
                    <a:pt x="42" y="205"/>
                  </a:cubicBezTo>
                  <a:cubicBezTo>
                    <a:pt x="42" y="208"/>
                    <a:pt x="42" y="210"/>
                    <a:pt x="43" y="213"/>
                  </a:cubicBezTo>
                  <a:cubicBezTo>
                    <a:pt x="44" y="220"/>
                    <a:pt x="49" y="225"/>
                    <a:pt x="52" y="229"/>
                  </a:cubicBezTo>
                  <a:cubicBezTo>
                    <a:pt x="53" y="230"/>
                    <a:pt x="54" y="230"/>
                    <a:pt x="55" y="230"/>
                  </a:cubicBezTo>
                  <a:cubicBezTo>
                    <a:pt x="130" y="230"/>
                    <a:pt x="130" y="230"/>
                    <a:pt x="130" y="230"/>
                  </a:cubicBezTo>
                  <a:cubicBezTo>
                    <a:pt x="132" y="230"/>
                    <a:pt x="133" y="230"/>
                    <a:pt x="134" y="229"/>
                  </a:cubicBezTo>
                  <a:cubicBezTo>
                    <a:pt x="140" y="223"/>
                    <a:pt x="141" y="214"/>
                    <a:pt x="142" y="205"/>
                  </a:cubicBezTo>
                  <a:cubicBezTo>
                    <a:pt x="143" y="201"/>
                    <a:pt x="144" y="197"/>
                    <a:pt x="145" y="193"/>
                  </a:cubicBezTo>
                  <a:cubicBezTo>
                    <a:pt x="148" y="185"/>
                    <a:pt x="152" y="176"/>
                    <a:pt x="156" y="168"/>
                  </a:cubicBezTo>
                  <a:cubicBezTo>
                    <a:pt x="158" y="166"/>
                    <a:pt x="159" y="164"/>
                    <a:pt x="160" y="163"/>
                  </a:cubicBezTo>
                  <a:cubicBezTo>
                    <a:pt x="161" y="160"/>
                    <a:pt x="162" y="157"/>
                    <a:pt x="164" y="155"/>
                  </a:cubicBezTo>
                  <a:cubicBezTo>
                    <a:pt x="173" y="137"/>
                    <a:pt x="184" y="119"/>
                    <a:pt x="185" y="92"/>
                  </a:cubicBezTo>
                  <a:cubicBezTo>
                    <a:pt x="185" y="92"/>
                    <a:pt x="185" y="92"/>
                    <a:pt x="185" y="92"/>
                  </a:cubicBezTo>
                  <a:cubicBezTo>
                    <a:pt x="185" y="89"/>
                    <a:pt x="185" y="89"/>
                    <a:pt x="185" y="89"/>
                  </a:cubicBezTo>
                  <a:cubicBezTo>
                    <a:pt x="184" y="64"/>
                    <a:pt x="175" y="43"/>
                    <a:pt x="158" y="26"/>
                  </a:cubicBezTo>
                  <a:close/>
                  <a:moveTo>
                    <a:pt x="176" y="92"/>
                  </a:moveTo>
                  <a:cubicBezTo>
                    <a:pt x="174" y="116"/>
                    <a:pt x="165" y="133"/>
                    <a:pt x="156" y="150"/>
                  </a:cubicBezTo>
                  <a:cubicBezTo>
                    <a:pt x="154" y="153"/>
                    <a:pt x="153" y="156"/>
                    <a:pt x="152" y="158"/>
                  </a:cubicBezTo>
                  <a:cubicBezTo>
                    <a:pt x="151" y="160"/>
                    <a:pt x="149" y="162"/>
                    <a:pt x="148" y="164"/>
                  </a:cubicBezTo>
                  <a:cubicBezTo>
                    <a:pt x="148" y="164"/>
                    <a:pt x="148" y="164"/>
                    <a:pt x="148" y="164"/>
                  </a:cubicBezTo>
                  <a:cubicBezTo>
                    <a:pt x="148" y="161"/>
                    <a:pt x="148" y="159"/>
                    <a:pt x="149" y="154"/>
                  </a:cubicBezTo>
                  <a:cubicBezTo>
                    <a:pt x="150" y="148"/>
                    <a:pt x="148" y="144"/>
                    <a:pt x="148" y="141"/>
                  </a:cubicBezTo>
                  <a:cubicBezTo>
                    <a:pt x="147" y="137"/>
                    <a:pt x="145" y="129"/>
                    <a:pt x="145" y="129"/>
                  </a:cubicBezTo>
                  <a:cubicBezTo>
                    <a:pt x="145" y="120"/>
                    <a:pt x="141" y="122"/>
                    <a:pt x="141" y="122"/>
                  </a:cubicBezTo>
                  <a:cubicBezTo>
                    <a:pt x="139" y="118"/>
                    <a:pt x="117" y="110"/>
                    <a:pt x="117" y="110"/>
                  </a:cubicBezTo>
                  <a:cubicBezTo>
                    <a:pt x="107" y="101"/>
                    <a:pt x="107" y="101"/>
                    <a:pt x="107" y="101"/>
                  </a:cubicBezTo>
                  <a:cubicBezTo>
                    <a:pt x="109" y="103"/>
                    <a:pt x="109" y="103"/>
                    <a:pt x="109" y="103"/>
                  </a:cubicBezTo>
                  <a:cubicBezTo>
                    <a:pt x="109" y="111"/>
                    <a:pt x="101" y="137"/>
                    <a:pt x="101" y="137"/>
                  </a:cubicBezTo>
                  <a:cubicBezTo>
                    <a:pt x="102" y="134"/>
                    <a:pt x="96" y="124"/>
                    <a:pt x="96" y="124"/>
                  </a:cubicBezTo>
                  <a:cubicBezTo>
                    <a:pt x="95" y="123"/>
                    <a:pt x="97" y="117"/>
                    <a:pt x="97" y="117"/>
                  </a:cubicBezTo>
                  <a:cubicBezTo>
                    <a:pt x="90" y="109"/>
                    <a:pt x="86" y="118"/>
                    <a:pt x="86" y="118"/>
                  </a:cubicBezTo>
                  <a:cubicBezTo>
                    <a:pt x="85" y="120"/>
                    <a:pt x="89" y="126"/>
                    <a:pt x="89" y="126"/>
                  </a:cubicBezTo>
                  <a:cubicBezTo>
                    <a:pt x="88" y="127"/>
                    <a:pt x="88" y="133"/>
                    <a:pt x="88" y="133"/>
                  </a:cubicBezTo>
                  <a:cubicBezTo>
                    <a:pt x="87" y="135"/>
                    <a:pt x="85" y="141"/>
                    <a:pt x="85" y="141"/>
                  </a:cubicBezTo>
                  <a:cubicBezTo>
                    <a:pt x="80" y="128"/>
                    <a:pt x="78" y="103"/>
                    <a:pt x="78" y="103"/>
                  </a:cubicBezTo>
                  <a:cubicBezTo>
                    <a:pt x="77" y="102"/>
                    <a:pt x="80" y="101"/>
                    <a:pt x="80" y="101"/>
                  </a:cubicBezTo>
                  <a:cubicBezTo>
                    <a:pt x="82" y="104"/>
                    <a:pt x="82" y="104"/>
                    <a:pt x="82" y="104"/>
                  </a:cubicBezTo>
                  <a:cubicBezTo>
                    <a:pt x="84" y="108"/>
                    <a:pt x="93" y="113"/>
                    <a:pt x="93" y="113"/>
                  </a:cubicBezTo>
                  <a:cubicBezTo>
                    <a:pt x="102" y="107"/>
                    <a:pt x="102" y="107"/>
                    <a:pt x="102" y="107"/>
                  </a:cubicBezTo>
                  <a:cubicBezTo>
                    <a:pt x="108" y="104"/>
                    <a:pt x="107" y="101"/>
                    <a:pt x="107" y="101"/>
                  </a:cubicBezTo>
                  <a:cubicBezTo>
                    <a:pt x="106" y="100"/>
                    <a:pt x="106" y="94"/>
                    <a:pt x="106" y="94"/>
                  </a:cubicBezTo>
                  <a:cubicBezTo>
                    <a:pt x="107" y="93"/>
                    <a:pt x="110" y="85"/>
                    <a:pt x="110" y="85"/>
                  </a:cubicBezTo>
                  <a:cubicBezTo>
                    <a:pt x="114" y="80"/>
                    <a:pt x="113" y="71"/>
                    <a:pt x="113" y="71"/>
                  </a:cubicBezTo>
                  <a:cubicBezTo>
                    <a:pt x="119" y="41"/>
                    <a:pt x="90" y="44"/>
                    <a:pt x="90" y="44"/>
                  </a:cubicBezTo>
                  <a:cubicBezTo>
                    <a:pt x="69" y="46"/>
                    <a:pt x="75" y="72"/>
                    <a:pt x="75" y="72"/>
                  </a:cubicBezTo>
                  <a:cubicBezTo>
                    <a:pt x="72" y="73"/>
                    <a:pt x="77" y="83"/>
                    <a:pt x="77" y="83"/>
                  </a:cubicBezTo>
                  <a:cubicBezTo>
                    <a:pt x="76" y="84"/>
                    <a:pt x="79" y="91"/>
                    <a:pt x="79" y="91"/>
                  </a:cubicBezTo>
                  <a:cubicBezTo>
                    <a:pt x="80" y="99"/>
                    <a:pt x="80" y="99"/>
                    <a:pt x="80" y="99"/>
                  </a:cubicBezTo>
                  <a:cubicBezTo>
                    <a:pt x="78" y="100"/>
                    <a:pt x="71" y="109"/>
                    <a:pt x="71" y="109"/>
                  </a:cubicBezTo>
                  <a:cubicBezTo>
                    <a:pt x="59" y="109"/>
                    <a:pt x="47" y="119"/>
                    <a:pt x="47" y="119"/>
                  </a:cubicBezTo>
                  <a:cubicBezTo>
                    <a:pt x="40" y="118"/>
                    <a:pt x="41" y="123"/>
                    <a:pt x="41" y="129"/>
                  </a:cubicBezTo>
                  <a:cubicBezTo>
                    <a:pt x="41" y="134"/>
                    <a:pt x="41" y="133"/>
                    <a:pt x="38" y="141"/>
                  </a:cubicBezTo>
                  <a:cubicBezTo>
                    <a:pt x="35" y="148"/>
                    <a:pt x="39" y="144"/>
                    <a:pt x="37" y="148"/>
                  </a:cubicBezTo>
                  <a:cubicBezTo>
                    <a:pt x="36" y="151"/>
                    <a:pt x="36" y="154"/>
                    <a:pt x="36" y="159"/>
                  </a:cubicBezTo>
                  <a:cubicBezTo>
                    <a:pt x="36" y="160"/>
                    <a:pt x="36" y="162"/>
                    <a:pt x="36" y="163"/>
                  </a:cubicBezTo>
                  <a:cubicBezTo>
                    <a:pt x="35" y="162"/>
                    <a:pt x="34" y="160"/>
                    <a:pt x="33" y="159"/>
                  </a:cubicBezTo>
                  <a:cubicBezTo>
                    <a:pt x="31" y="155"/>
                    <a:pt x="31" y="155"/>
                    <a:pt x="31" y="155"/>
                  </a:cubicBezTo>
                  <a:cubicBezTo>
                    <a:pt x="26" y="147"/>
                    <a:pt x="21" y="138"/>
                    <a:pt x="17" y="129"/>
                  </a:cubicBezTo>
                  <a:cubicBezTo>
                    <a:pt x="12" y="119"/>
                    <a:pt x="10" y="108"/>
                    <a:pt x="9" y="92"/>
                  </a:cubicBezTo>
                  <a:cubicBezTo>
                    <a:pt x="9" y="87"/>
                    <a:pt x="9" y="87"/>
                    <a:pt x="9" y="87"/>
                  </a:cubicBezTo>
                  <a:cubicBezTo>
                    <a:pt x="10" y="75"/>
                    <a:pt x="12" y="65"/>
                    <a:pt x="17" y="55"/>
                  </a:cubicBezTo>
                  <a:cubicBezTo>
                    <a:pt x="21" y="46"/>
                    <a:pt x="27" y="39"/>
                    <a:pt x="33" y="33"/>
                  </a:cubicBezTo>
                  <a:cubicBezTo>
                    <a:pt x="48" y="17"/>
                    <a:pt x="66" y="10"/>
                    <a:pt x="87" y="9"/>
                  </a:cubicBezTo>
                  <a:cubicBezTo>
                    <a:pt x="93" y="9"/>
                    <a:pt x="93" y="9"/>
                    <a:pt x="93" y="9"/>
                  </a:cubicBezTo>
                  <a:cubicBezTo>
                    <a:pt x="117" y="10"/>
                    <a:pt x="137" y="18"/>
                    <a:pt x="151" y="32"/>
                  </a:cubicBezTo>
                  <a:cubicBezTo>
                    <a:pt x="167" y="48"/>
                    <a:pt x="175" y="67"/>
                    <a:pt x="176" y="90"/>
                  </a:cubicBezTo>
                  <a:lnTo>
                    <a:pt x="176" y="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2" name="Freeform 500"/>
            <p:cNvSpPr/>
            <p:nvPr/>
          </p:nvSpPr>
          <p:spPr bwMode="auto">
            <a:xfrm>
              <a:off x="6883236" y="5084093"/>
              <a:ext cx="430277" cy="369550"/>
            </a:xfrm>
            <a:custGeom>
              <a:avLst/>
              <a:gdLst>
                <a:gd name="T0" fmla="*/ 164 w 246"/>
                <a:gd name="T1" fmla="*/ 0 h 211"/>
                <a:gd name="T2" fmla="*/ 81 w 246"/>
                <a:gd name="T3" fmla="*/ 0 h 211"/>
                <a:gd name="T4" fmla="*/ 0 w 246"/>
                <a:gd name="T5" fmla="*/ 68 h 211"/>
                <a:gd name="T6" fmla="*/ 25 w 246"/>
                <a:gd name="T7" fmla="*/ 68 h 211"/>
                <a:gd name="T8" fmla="*/ 84 w 246"/>
                <a:gd name="T9" fmla="*/ 23 h 211"/>
                <a:gd name="T10" fmla="*/ 161 w 246"/>
                <a:gd name="T11" fmla="*/ 23 h 211"/>
                <a:gd name="T12" fmla="*/ 222 w 246"/>
                <a:gd name="T13" fmla="*/ 85 h 211"/>
                <a:gd name="T14" fmla="*/ 161 w 246"/>
                <a:gd name="T15" fmla="*/ 146 h 211"/>
                <a:gd name="T16" fmla="*/ 123 w 246"/>
                <a:gd name="T17" fmla="*/ 146 h 211"/>
                <a:gd name="T18" fmla="*/ 123 w 246"/>
                <a:gd name="T19" fmla="*/ 155 h 211"/>
                <a:gd name="T20" fmla="*/ 123 w 246"/>
                <a:gd name="T21" fmla="*/ 160 h 211"/>
                <a:gd name="T22" fmla="*/ 123 w 246"/>
                <a:gd name="T23" fmla="*/ 168 h 211"/>
                <a:gd name="T24" fmla="*/ 139 w 246"/>
                <a:gd name="T25" fmla="*/ 168 h 211"/>
                <a:gd name="T26" fmla="*/ 189 w 246"/>
                <a:gd name="T27" fmla="*/ 211 h 211"/>
                <a:gd name="T28" fmla="*/ 186 w 246"/>
                <a:gd name="T29" fmla="*/ 165 h 211"/>
                <a:gd name="T30" fmla="*/ 246 w 246"/>
                <a:gd name="T31" fmla="*/ 86 h 211"/>
                <a:gd name="T32" fmla="*/ 246 w 246"/>
                <a:gd name="T33" fmla="*/ 82 h 211"/>
                <a:gd name="T34" fmla="*/ 164 w 246"/>
                <a:gd name="T35"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211">
                  <a:moveTo>
                    <a:pt x="164" y="0"/>
                  </a:moveTo>
                  <a:cubicBezTo>
                    <a:pt x="81" y="0"/>
                    <a:pt x="81" y="0"/>
                    <a:pt x="81" y="0"/>
                  </a:cubicBezTo>
                  <a:cubicBezTo>
                    <a:pt x="41" y="0"/>
                    <a:pt x="7" y="29"/>
                    <a:pt x="0" y="68"/>
                  </a:cubicBezTo>
                  <a:cubicBezTo>
                    <a:pt x="25" y="68"/>
                    <a:pt x="25" y="68"/>
                    <a:pt x="25" y="68"/>
                  </a:cubicBezTo>
                  <a:cubicBezTo>
                    <a:pt x="33" y="42"/>
                    <a:pt x="56" y="23"/>
                    <a:pt x="84" y="23"/>
                  </a:cubicBezTo>
                  <a:cubicBezTo>
                    <a:pt x="161" y="23"/>
                    <a:pt x="161" y="23"/>
                    <a:pt x="161" y="23"/>
                  </a:cubicBezTo>
                  <a:cubicBezTo>
                    <a:pt x="195" y="23"/>
                    <a:pt x="222" y="51"/>
                    <a:pt x="222" y="85"/>
                  </a:cubicBezTo>
                  <a:cubicBezTo>
                    <a:pt x="222" y="119"/>
                    <a:pt x="195" y="146"/>
                    <a:pt x="161" y="146"/>
                  </a:cubicBezTo>
                  <a:cubicBezTo>
                    <a:pt x="123" y="146"/>
                    <a:pt x="123" y="146"/>
                    <a:pt x="123" y="146"/>
                  </a:cubicBezTo>
                  <a:cubicBezTo>
                    <a:pt x="123" y="149"/>
                    <a:pt x="123" y="152"/>
                    <a:pt x="123" y="155"/>
                  </a:cubicBezTo>
                  <a:cubicBezTo>
                    <a:pt x="123" y="160"/>
                    <a:pt x="123" y="160"/>
                    <a:pt x="123" y="160"/>
                  </a:cubicBezTo>
                  <a:cubicBezTo>
                    <a:pt x="123" y="162"/>
                    <a:pt x="123" y="165"/>
                    <a:pt x="123" y="168"/>
                  </a:cubicBezTo>
                  <a:cubicBezTo>
                    <a:pt x="139" y="168"/>
                    <a:pt x="139" y="168"/>
                    <a:pt x="139" y="168"/>
                  </a:cubicBezTo>
                  <a:cubicBezTo>
                    <a:pt x="189" y="211"/>
                    <a:pt x="189" y="211"/>
                    <a:pt x="189" y="211"/>
                  </a:cubicBezTo>
                  <a:cubicBezTo>
                    <a:pt x="186" y="165"/>
                    <a:pt x="186" y="165"/>
                    <a:pt x="186" y="165"/>
                  </a:cubicBezTo>
                  <a:cubicBezTo>
                    <a:pt x="220" y="156"/>
                    <a:pt x="246" y="124"/>
                    <a:pt x="246" y="86"/>
                  </a:cubicBezTo>
                  <a:cubicBezTo>
                    <a:pt x="246" y="82"/>
                    <a:pt x="246" y="82"/>
                    <a:pt x="246" y="82"/>
                  </a:cubicBezTo>
                  <a:cubicBezTo>
                    <a:pt x="246" y="37"/>
                    <a:pt x="210" y="0"/>
                    <a:pt x="16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3" name="Freeform 501"/>
            <p:cNvSpPr/>
            <p:nvPr/>
          </p:nvSpPr>
          <p:spPr bwMode="auto">
            <a:xfrm>
              <a:off x="6866944" y="5366255"/>
              <a:ext cx="17774" cy="39991"/>
            </a:xfrm>
            <a:custGeom>
              <a:avLst/>
              <a:gdLst>
                <a:gd name="T0" fmla="*/ 0 w 10"/>
                <a:gd name="T1" fmla="*/ 0 h 23"/>
                <a:gd name="T2" fmla="*/ 0 w 10"/>
                <a:gd name="T3" fmla="*/ 23 h 23"/>
                <a:gd name="T4" fmla="*/ 8 w 10"/>
                <a:gd name="T5" fmla="*/ 19 h 23"/>
                <a:gd name="T6" fmla="*/ 10 w 10"/>
                <a:gd name="T7" fmla="*/ 11 h 23"/>
                <a:gd name="T8" fmla="*/ 8 w 10"/>
                <a:gd name="T9" fmla="*/ 4 h 23"/>
                <a:gd name="T10" fmla="*/ 0 w 10"/>
                <a:gd name="T11" fmla="*/ 0 h 23"/>
              </a:gdLst>
              <a:ahLst/>
              <a:cxnLst>
                <a:cxn ang="0">
                  <a:pos x="T0" y="T1"/>
                </a:cxn>
                <a:cxn ang="0">
                  <a:pos x="T2" y="T3"/>
                </a:cxn>
                <a:cxn ang="0">
                  <a:pos x="T4" y="T5"/>
                </a:cxn>
                <a:cxn ang="0">
                  <a:pos x="T6" y="T7"/>
                </a:cxn>
                <a:cxn ang="0">
                  <a:pos x="T8" y="T9"/>
                </a:cxn>
                <a:cxn ang="0">
                  <a:pos x="T10" y="T11"/>
                </a:cxn>
              </a:cxnLst>
              <a:rect l="0" t="0" r="r" b="b"/>
              <a:pathLst>
                <a:path w="10" h="23">
                  <a:moveTo>
                    <a:pt x="0" y="0"/>
                  </a:moveTo>
                  <a:cubicBezTo>
                    <a:pt x="0" y="23"/>
                    <a:pt x="0" y="23"/>
                    <a:pt x="0" y="23"/>
                  </a:cubicBezTo>
                  <a:cubicBezTo>
                    <a:pt x="3" y="22"/>
                    <a:pt x="6" y="21"/>
                    <a:pt x="8" y="19"/>
                  </a:cubicBezTo>
                  <a:cubicBezTo>
                    <a:pt x="9" y="17"/>
                    <a:pt x="10" y="14"/>
                    <a:pt x="10" y="11"/>
                  </a:cubicBezTo>
                  <a:cubicBezTo>
                    <a:pt x="10" y="8"/>
                    <a:pt x="10" y="6"/>
                    <a:pt x="8" y="4"/>
                  </a:cubicBezTo>
                  <a:cubicBezTo>
                    <a:pt x="7" y="3"/>
                    <a:pt x="4"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4" name="Freeform 502"/>
            <p:cNvSpPr>
              <a:spLocks noEditPoints="1"/>
            </p:cNvSpPr>
            <p:nvPr/>
          </p:nvSpPr>
          <p:spPr bwMode="auto">
            <a:xfrm>
              <a:off x="6775852" y="5277385"/>
              <a:ext cx="174036" cy="173296"/>
            </a:xfrm>
            <a:custGeom>
              <a:avLst/>
              <a:gdLst>
                <a:gd name="T0" fmla="*/ 50 w 99"/>
                <a:gd name="T1" fmla="*/ 0 h 99"/>
                <a:gd name="T2" fmla="*/ 0 w 99"/>
                <a:gd name="T3" fmla="*/ 49 h 99"/>
                <a:gd name="T4" fmla="*/ 50 w 99"/>
                <a:gd name="T5" fmla="*/ 99 h 99"/>
                <a:gd name="T6" fmla="*/ 99 w 99"/>
                <a:gd name="T7" fmla="*/ 49 h 99"/>
                <a:gd name="T8" fmla="*/ 50 w 99"/>
                <a:gd name="T9" fmla="*/ 0 h 99"/>
                <a:gd name="T10" fmla="*/ 65 w 99"/>
                <a:gd name="T11" fmla="*/ 74 h 99"/>
                <a:gd name="T12" fmla="*/ 52 w 99"/>
                <a:gd name="T13" fmla="*/ 80 h 99"/>
                <a:gd name="T14" fmla="*/ 52 w 99"/>
                <a:gd name="T15" fmla="*/ 87 h 99"/>
                <a:gd name="T16" fmla="*/ 48 w 99"/>
                <a:gd name="T17" fmla="*/ 87 h 99"/>
                <a:gd name="T18" fmla="*/ 48 w 99"/>
                <a:gd name="T19" fmla="*/ 80 h 99"/>
                <a:gd name="T20" fmla="*/ 39 w 99"/>
                <a:gd name="T21" fmla="*/ 77 h 99"/>
                <a:gd name="T22" fmla="*/ 33 w 99"/>
                <a:gd name="T23" fmla="*/ 72 h 99"/>
                <a:gd name="T24" fmla="*/ 30 w 99"/>
                <a:gd name="T25" fmla="*/ 62 h 99"/>
                <a:gd name="T26" fmla="*/ 38 w 99"/>
                <a:gd name="T27" fmla="*/ 60 h 99"/>
                <a:gd name="T28" fmla="*/ 41 w 99"/>
                <a:gd name="T29" fmla="*/ 69 h 99"/>
                <a:gd name="T30" fmla="*/ 48 w 99"/>
                <a:gd name="T31" fmla="*/ 74 h 99"/>
                <a:gd name="T32" fmla="*/ 48 w 99"/>
                <a:gd name="T33" fmla="*/ 50 h 99"/>
                <a:gd name="T34" fmla="*/ 39 w 99"/>
                <a:gd name="T35" fmla="*/ 47 h 99"/>
                <a:gd name="T36" fmla="*/ 33 w 99"/>
                <a:gd name="T37" fmla="*/ 41 h 99"/>
                <a:gd name="T38" fmla="*/ 31 w 99"/>
                <a:gd name="T39" fmla="*/ 33 h 99"/>
                <a:gd name="T40" fmla="*/ 37 w 99"/>
                <a:gd name="T41" fmla="*/ 20 h 99"/>
                <a:gd name="T42" fmla="*/ 48 w 99"/>
                <a:gd name="T43" fmla="*/ 16 h 99"/>
                <a:gd name="T44" fmla="*/ 48 w 99"/>
                <a:gd name="T45" fmla="*/ 13 h 99"/>
                <a:gd name="T46" fmla="*/ 52 w 99"/>
                <a:gd name="T47" fmla="*/ 13 h 99"/>
                <a:gd name="T48" fmla="*/ 52 w 99"/>
                <a:gd name="T49" fmla="*/ 16 h 99"/>
                <a:gd name="T50" fmla="*/ 63 w 99"/>
                <a:gd name="T51" fmla="*/ 20 h 99"/>
                <a:gd name="T52" fmla="*/ 68 w 99"/>
                <a:gd name="T53" fmla="*/ 31 h 99"/>
                <a:gd name="T54" fmla="*/ 61 w 99"/>
                <a:gd name="T55" fmla="*/ 32 h 99"/>
                <a:gd name="T56" fmla="*/ 58 w 99"/>
                <a:gd name="T57" fmla="*/ 26 h 99"/>
                <a:gd name="T58" fmla="*/ 52 w 99"/>
                <a:gd name="T59" fmla="*/ 23 h 99"/>
                <a:gd name="T60" fmla="*/ 52 w 99"/>
                <a:gd name="T61" fmla="*/ 44 h 99"/>
                <a:gd name="T62" fmla="*/ 60 w 99"/>
                <a:gd name="T63" fmla="*/ 46 h 99"/>
                <a:gd name="T64" fmla="*/ 65 w 99"/>
                <a:gd name="T65" fmla="*/ 50 h 99"/>
                <a:gd name="T66" fmla="*/ 69 w 99"/>
                <a:gd name="T67" fmla="*/ 55 h 99"/>
                <a:gd name="T68" fmla="*/ 70 w 99"/>
                <a:gd name="T69" fmla="*/ 61 h 99"/>
                <a:gd name="T70" fmla="*/ 65 w 99"/>
                <a:gd name="T71" fmla="*/ 7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99">
                  <a:moveTo>
                    <a:pt x="50" y="0"/>
                  </a:moveTo>
                  <a:cubicBezTo>
                    <a:pt x="22" y="0"/>
                    <a:pt x="0" y="22"/>
                    <a:pt x="0" y="49"/>
                  </a:cubicBezTo>
                  <a:cubicBezTo>
                    <a:pt x="0" y="77"/>
                    <a:pt x="22" y="99"/>
                    <a:pt x="50" y="99"/>
                  </a:cubicBezTo>
                  <a:cubicBezTo>
                    <a:pt x="77" y="99"/>
                    <a:pt x="99" y="77"/>
                    <a:pt x="99" y="49"/>
                  </a:cubicBezTo>
                  <a:cubicBezTo>
                    <a:pt x="99" y="22"/>
                    <a:pt x="77" y="0"/>
                    <a:pt x="50" y="0"/>
                  </a:cubicBezTo>
                  <a:close/>
                  <a:moveTo>
                    <a:pt x="65" y="74"/>
                  </a:moveTo>
                  <a:cubicBezTo>
                    <a:pt x="62" y="78"/>
                    <a:pt x="58" y="79"/>
                    <a:pt x="52" y="80"/>
                  </a:cubicBezTo>
                  <a:cubicBezTo>
                    <a:pt x="52" y="87"/>
                    <a:pt x="52" y="87"/>
                    <a:pt x="52" y="87"/>
                  </a:cubicBezTo>
                  <a:cubicBezTo>
                    <a:pt x="48" y="87"/>
                    <a:pt x="48" y="87"/>
                    <a:pt x="48" y="87"/>
                  </a:cubicBezTo>
                  <a:cubicBezTo>
                    <a:pt x="48" y="80"/>
                    <a:pt x="48" y="80"/>
                    <a:pt x="48" y="80"/>
                  </a:cubicBezTo>
                  <a:cubicBezTo>
                    <a:pt x="44" y="79"/>
                    <a:pt x="41" y="79"/>
                    <a:pt x="39" y="77"/>
                  </a:cubicBezTo>
                  <a:cubicBezTo>
                    <a:pt x="37" y="76"/>
                    <a:pt x="35" y="74"/>
                    <a:pt x="33" y="72"/>
                  </a:cubicBezTo>
                  <a:cubicBezTo>
                    <a:pt x="31" y="69"/>
                    <a:pt x="30" y="66"/>
                    <a:pt x="30" y="62"/>
                  </a:cubicBezTo>
                  <a:cubicBezTo>
                    <a:pt x="38" y="60"/>
                    <a:pt x="38" y="60"/>
                    <a:pt x="38" y="60"/>
                  </a:cubicBezTo>
                  <a:cubicBezTo>
                    <a:pt x="38" y="64"/>
                    <a:pt x="39" y="67"/>
                    <a:pt x="41" y="69"/>
                  </a:cubicBezTo>
                  <a:cubicBezTo>
                    <a:pt x="43" y="72"/>
                    <a:pt x="45" y="73"/>
                    <a:pt x="48" y="74"/>
                  </a:cubicBezTo>
                  <a:cubicBezTo>
                    <a:pt x="48" y="50"/>
                    <a:pt x="48" y="50"/>
                    <a:pt x="48" y="50"/>
                  </a:cubicBezTo>
                  <a:cubicBezTo>
                    <a:pt x="45" y="49"/>
                    <a:pt x="42" y="48"/>
                    <a:pt x="39" y="47"/>
                  </a:cubicBezTo>
                  <a:cubicBezTo>
                    <a:pt x="36" y="45"/>
                    <a:pt x="35" y="43"/>
                    <a:pt x="33" y="41"/>
                  </a:cubicBezTo>
                  <a:cubicBezTo>
                    <a:pt x="32" y="39"/>
                    <a:pt x="31" y="36"/>
                    <a:pt x="31" y="33"/>
                  </a:cubicBezTo>
                  <a:cubicBezTo>
                    <a:pt x="31" y="28"/>
                    <a:pt x="33" y="24"/>
                    <a:pt x="37" y="20"/>
                  </a:cubicBezTo>
                  <a:cubicBezTo>
                    <a:pt x="39" y="18"/>
                    <a:pt x="43" y="17"/>
                    <a:pt x="48" y="16"/>
                  </a:cubicBezTo>
                  <a:cubicBezTo>
                    <a:pt x="48" y="13"/>
                    <a:pt x="48" y="13"/>
                    <a:pt x="48" y="13"/>
                  </a:cubicBezTo>
                  <a:cubicBezTo>
                    <a:pt x="52" y="13"/>
                    <a:pt x="52" y="13"/>
                    <a:pt x="52" y="13"/>
                  </a:cubicBezTo>
                  <a:cubicBezTo>
                    <a:pt x="52" y="16"/>
                    <a:pt x="52" y="16"/>
                    <a:pt x="52" y="16"/>
                  </a:cubicBezTo>
                  <a:cubicBezTo>
                    <a:pt x="57" y="17"/>
                    <a:pt x="60" y="18"/>
                    <a:pt x="63" y="20"/>
                  </a:cubicBezTo>
                  <a:cubicBezTo>
                    <a:pt x="66" y="23"/>
                    <a:pt x="68" y="26"/>
                    <a:pt x="68" y="31"/>
                  </a:cubicBezTo>
                  <a:cubicBezTo>
                    <a:pt x="61" y="32"/>
                    <a:pt x="61" y="32"/>
                    <a:pt x="61" y="32"/>
                  </a:cubicBezTo>
                  <a:cubicBezTo>
                    <a:pt x="60" y="29"/>
                    <a:pt x="59" y="27"/>
                    <a:pt x="58" y="26"/>
                  </a:cubicBezTo>
                  <a:cubicBezTo>
                    <a:pt x="57" y="24"/>
                    <a:pt x="55" y="23"/>
                    <a:pt x="52" y="23"/>
                  </a:cubicBezTo>
                  <a:cubicBezTo>
                    <a:pt x="52" y="44"/>
                    <a:pt x="52" y="44"/>
                    <a:pt x="52" y="44"/>
                  </a:cubicBezTo>
                  <a:cubicBezTo>
                    <a:pt x="56" y="45"/>
                    <a:pt x="59" y="46"/>
                    <a:pt x="60" y="46"/>
                  </a:cubicBezTo>
                  <a:cubicBezTo>
                    <a:pt x="62" y="47"/>
                    <a:pt x="64" y="48"/>
                    <a:pt x="65" y="50"/>
                  </a:cubicBezTo>
                  <a:cubicBezTo>
                    <a:pt x="67" y="51"/>
                    <a:pt x="68" y="53"/>
                    <a:pt x="69" y="55"/>
                  </a:cubicBezTo>
                  <a:cubicBezTo>
                    <a:pt x="70" y="57"/>
                    <a:pt x="70" y="59"/>
                    <a:pt x="70" y="61"/>
                  </a:cubicBezTo>
                  <a:cubicBezTo>
                    <a:pt x="70" y="67"/>
                    <a:pt x="68" y="71"/>
                    <a:pt x="65" y="7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5" name="Freeform 503"/>
            <p:cNvSpPr/>
            <p:nvPr/>
          </p:nvSpPr>
          <p:spPr bwMode="auto">
            <a:xfrm>
              <a:off x="6844726" y="5315895"/>
              <a:ext cx="15552" cy="36288"/>
            </a:xfrm>
            <a:custGeom>
              <a:avLst/>
              <a:gdLst>
                <a:gd name="T0" fmla="*/ 0 w 9"/>
                <a:gd name="T1" fmla="*/ 11 h 21"/>
                <a:gd name="T2" fmla="*/ 2 w 9"/>
                <a:gd name="T3" fmla="*/ 17 h 21"/>
                <a:gd name="T4" fmla="*/ 9 w 9"/>
                <a:gd name="T5" fmla="*/ 21 h 21"/>
                <a:gd name="T6" fmla="*/ 9 w 9"/>
                <a:gd name="T7" fmla="*/ 0 h 21"/>
                <a:gd name="T8" fmla="*/ 2 w 9"/>
                <a:gd name="T9" fmla="*/ 4 h 21"/>
                <a:gd name="T10" fmla="*/ 0 w 9"/>
                <a:gd name="T11" fmla="*/ 11 h 21"/>
              </a:gdLst>
              <a:ahLst/>
              <a:cxnLst>
                <a:cxn ang="0">
                  <a:pos x="T0" y="T1"/>
                </a:cxn>
                <a:cxn ang="0">
                  <a:pos x="T2" y="T3"/>
                </a:cxn>
                <a:cxn ang="0">
                  <a:pos x="T4" y="T5"/>
                </a:cxn>
                <a:cxn ang="0">
                  <a:pos x="T6" y="T7"/>
                </a:cxn>
                <a:cxn ang="0">
                  <a:pos x="T8" y="T9"/>
                </a:cxn>
                <a:cxn ang="0">
                  <a:pos x="T10" y="T11"/>
                </a:cxn>
              </a:cxnLst>
              <a:rect l="0" t="0" r="r" b="b"/>
              <a:pathLst>
                <a:path w="9" h="21">
                  <a:moveTo>
                    <a:pt x="0" y="11"/>
                  </a:moveTo>
                  <a:cubicBezTo>
                    <a:pt x="0" y="13"/>
                    <a:pt x="0" y="15"/>
                    <a:pt x="2" y="17"/>
                  </a:cubicBezTo>
                  <a:cubicBezTo>
                    <a:pt x="3" y="19"/>
                    <a:pt x="6" y="20"/>
                    <a:pt x="9" y="21"/>
                  </a:cubicBezTo>
                  <a:cubicBezTo>
                    <a:pt x="9" y="0"/>
                    <a:pt x="9" y="0"/>
                    <a:pt x="9" y="0"/>
                  </a:cubicBezTo>
                  <a:cubicBezTo>
                    <a:pt x="6" y="1"/>
                    <a:pt x="4" y="2"/>
                    <a:pt x="2" y="4"/>
                  </a:cubicBezTo>
                  <a:cubicBezTo>
                    <a:pt x="1" y="6"/>
                    <a:pt x="0"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6" name="Freeform 504"/>
            <p:cNvSpPr>
              <a:spLocks noEditPoints="1"/>
            </p:cNvSpPr>
            <p:nvPr/>
          </p:nvSpPr>
          <p:spPr bwMode="auto">
            <a:xfrm>
              <a:off x="6649954" y="5215917"/>
              <a:ext cx="432499" cy="369550"/>
            </a:xfrm>
            <a:custGeom>
              <a:avLst/>
              <a:gdLst>
                <a:gd name="T0" fmla="*/ 165 w 247"/>
                <a:gd name="T1" fmla="*/ 0 h 211"/>
                <a:gd name="T2" fmla="*/ 82 w 247"/>
                <a:gd name="T3" fmla="*/ 0 h 211"/>
                <a:gd name="T4" fmla="*/ 0 w 247"/>
                <a:gd name="T5" fmla="*/ 82 h 211"/>
                <a:gd name="T6" fmla="*/ 0 w 247"/>
                <a:gd name="T7" fmla="*/ 86 h 211"/>
                <a:gd name="T8" fmla="*/ 61 w 247"/>
                <a:gd name="T9" fmla="*/ 165 h 211"/>
                <a:gd name="T10" fmla="*/ 58 w 247"/>
                <a:gd name="T11" fmla="*/ 211 h 211"/>
                <a:gd name="T12" fmla="*/ 107 w 247"/>
                <a:gd name="T13" fmla="*/ 168 h 211"/>
                <a:gd name="T14" fmla="*/ 165 w 247"/>
                <a:gd name="T15" fmla="*/ 168 h 211"/>
                <a:gd name="T16" fmla="*/ 247 w 247"/>
                <a:gd name="T17" fmla="*/ 86 h 211"/>
                <a:gd name="T18" fmla="*/ 247 w 247"/>
                <a:gd name="T19" fmla="*/ 82 h 211"/>
                <a:gd name="T20" fmla="*/ 165 w 247"/>
                <a:gd name="T21" fmla="*/ 0 h 211"/>
                <a:gd name="T22" fmla="*/ 122 w 247"/>
                <a:gd name="T23" fmla="*/ 147 h 211"/>
                <a:gd name="T24" fmla="*/ 59 w 247"/>
                <a:gd name="T25" fmla="*/ 84 h 211"/>
                <a:gd name="T26" fmla="*/ 122 w 247"/>
                <a:gd name="T27" fmla="*/ 22 h 211"/>
                <a:gd name="T28" fmla="*/ 184 w 247"/>
                <a:gd name="T29" fmla="*/ 84 h 211"/>
                <a:gd name="T30" fmla="*/ 122 w 247"/>
                <a:gd name="T31" fmla="*/ 14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211">
                  <a:moveTo>
                    <a:pt x="165" y="0"/>
                  </a:moveTo>
                  <a:cubicBezTo>
                    <a:pt x="82" y="0"/>
                    <a:pt x="82" y="0"/>
                    <a:pt x="82" y="0"/>
                  </a:cubicBezTo>
                  <a:cubicBezTo>
                    <a:pt x="37" y="0"/>
                    <a:pt x="0" y="37"/>
                    <a:pt x="0" y="82"/>
                  </a:cubicBezTo>
                  <a:cubicBezTo>
                    <a:pt x="0" y="86"/>
                    <a:pt x="0" y="86"/>
                    <a:pt x="0" y="86"/>
                  </a:cubicBezTo>
                  <a:cubicBezTo>
                    <a:pt x="0" y="124"/>
                    <a:pt x="26" y="156"/>
                    <a:pt x="61" y="165"/>
                  </a:cubicBezTo>
                  <a:cubicBezTo>
                    <a:pt x="58" y="211"/>
                    <a:pt x="58" y="211"/>
                    <a:pt x="58" y="211"/>
                  </a:cubicBezTo>
                  <a:cubicBezTo>
                    <a:pt x="107" y="168"/>
                    <a:pt x="107" y="168"/>
                    <a:pt x="107" y="168"/>
                  </a:cubicBezTo>
                  <a:cubicBezTo>
                    <a:pt x="165" y="168"/>
                    <a:pt x="165" y="168"/>
                    <a:pt x="165" y="168"/>
                  </a:cubicBezTo>
                  <a:cubicBezTo>
                    <a:pt x="211" y="168"/>
                    <a:pt x="247" y="131"/>
                    <a:pt x="247" y="86"/>
                  </a:cubicBezTo>
                  <a:cubicBezTo>
                    <a:pt x="247" y="82"/>
                    <a:pt x="247" y="82"/>
                    <a:pt x="247" y="82"/>
                  </a:cubicBezTo>
                  <a:cubicBezTo>
                    <a:pt x="247" y="37"/>
                    <a:pt x="211" y="0"/>
                    <a:pt x="165" y="0"/>
                  </a:cubicBezTo>
                  <a:close/>
                  <a:moveTo>
                    <a:pt x="122" y="147"/>
                  </a:moveTo>
                  <a:cubicBezTo>
                    <a:pt x="87" y="147"/>
                    <a:pt x="59" y="119"/>
                    <a:pt x="59" y="84"/>
                  </a:cubicBezTo>
                  <a:cubicBezTo>
                    <a:pt x="59" y="50"/>
                    <a:pt x="87" y="22"/>
                    <a:pt x="122" y="22"/>
                  </a:cubicBezTo>
                  <a:cubicBezTo>
                    <a:pt x="156" y="22"/>
                    <a:pt x="184" y="50"/>
                    <a:pt x="184" y="84"/>
                  </a:cubicBezTo>
                  <a:cubicBezTo>
                    <a:pt x="184" y="119"/>
                    <a:pt x="156" y="147"/>
                    <a:pt x="122" y="1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7" name="Freeform 528"/>
            <p:cNvSpPr/>
            <p:nvPr/>
          </p:nvSpPr>
          <p:spPr bwMode="auto">
            <a:xfrm>
              <a:off x="6725493" y="4091716"/>
              <a:ext cx="94794" cy="94794"/>
            </a:xfrm>
            <a:custGeom>
              <a:avLst/>
              <a:gdLst>
                <a:gd name="T0" fmla="*/ 28 w 54"/>
                <a:gd name="T1" fmla="*/ 53 h 54"/>
                <a:gd name="T2" fmla="*/ 54 w 54"/>
                <a:gd name="T3" fmla="*/ 26 h 54"/>
                <a:gd name="T4" fmla="*/ 26 w 54"/>
                <a:gd name="T5" fmla="*/ 1 h 54"/>
                <a:gd name="T6" fmla="*/ 1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2" y="1"/>
                    <a:pt x="0" y="14"/>
                    <a:pt x="1"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8" name="Freeform 529"/>
            <p:cNvSpPr/>
            <p:nvPr/>
          </p:nvSpPr>
          <p:spPr bwMode="auto">
            <a:xfrm>
              <a:off x="6679577" y="4191694"/>
              <a:ext cx="187367" cy="134786"/>
            </a:xfrm>
            <a:custGeom>
              <a:avLst/>
              <a:gdLst>
                <a:gd name="T0" fmla="*/ 82 w 107"/>
                <a:gd name="T1" fmla="*/ 0 h 77"/>
                <a:gd name="T2" fmla="*/ 55 w 107"/>
                <a:gd name="T3" fmla="*/ 31 h 77"/>
                <a:gd name="T4" fmla="*/ 25 w 107"/>
                <a:gd name="T5" fmla="*/ 1 h 77"/>
                <a:gd name="T6" fmla="*/ 1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5" y="31"/>
                    <a:pt x="55" y="31"/>
                    <a:pt x="55" y="31"/>
                  </a:cubicBezTo>
                  <a:cubicBezTo>
                    <a:pt x="25" y="1"/>
                    <a:pt x="25" y="1"/>
                    <a:pt x="25" y="1"/>
                  </a:cubicBezTo>
                  <a:cubicBezTo>
                    <a:pt x="8" y="8"/>
                    <a:pt x="0" y="18"/>
                    <a:pt x="1" y="34"/>
                  </a:cubicBezTo>
                  <a:cubicBezTo>
                    <a:pt x="2" y="77"/>
                    <a:pt x="2" y="77"/>
                    <a:pt x="2" y="77"/>
                  </a:cubicBezTo>
                  <a:cubicBezTo>
                    <a:pt x="107" y="77"/>
                    <a:pt x="107" y="77"/>
                    <a:pt x="107" y="77"/>
                  </a:cubicBezTo>
                  <a:cubicBezTo>
                    <a:pt x="105" y="31"/>
                    <a:pt x="105" y="31"/>
                    <a:pt x="105" y="31"/>
                  </a:cubicBezTo>
                  <a:cubicBezTo>
                    <a:pt x="105" y="15"/>
                    <a:pt x="99"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59" name="Freeform 530"/>
            <p:cNvSpPr/>
            <p:nvPr/>
          </p:nvSpPr>
          <p:spPr bwMode="auto">
            <a:xfrm>
              <a:off x="6895086" y="4095418"/>
              <a:ext cx="139970" cy="136267"/>
            </a:xfrm>
            <a:custGeom>
              <a:avLst/>
              <a:gdLst>
                <a:gd name="T0" fmla="*/ 41 w 80"/>
                <a:gd name="T1" fmla="*/ 78 h 78"/>
                <a:gd name="T2" fmla="*/ 79 w 80"/>
                <a:gd name="T3" fmla="*/ 38 h 78"/>
                <a:gd name="T4" fmla="*/ 38 w 80"/>
                <a:gd name="T5" fmla="*/ 0 h 78"/>
                <a:gd name="T6" fmla="*/ 0 w 80"/>
                <a:gd name="T7" fmla="*/ 40 h 78"/>
                <a:gd name="T8" fmla="*/ 41 w 80"/>
                <a:gd name="T9" fmla="*/ 78 h 78"/>
              </a:gdLst>
              <a:ahLst/>
              <a:cxnLst>
                <a:cxn ang="0">
                  <a:pos x="T0" y="T1"/>
                </a:cxn>
                <a:cxn ang="0">
                  <a:pos x="T2" y="T3"/>
                </a:cxn>
                <a:cxn ang="0">
                  <a:pos x="T4" y="T5"/>
                </a:cxn>
                <a:cxn ang="0">
                  <a:pos x="T6" y="T7"/>
                </a:cxn>
                <a:cxn ang="0">
                  <a:pos x="T8" y="T9"/>
                </a:cxn>
              </a:cxnLst>
              <a:rect l="0" t="0" r="r" b="b"/>
              <a:pathLst>
                <a:path w="80" h="78">
                  <a:moveTo>
                    <a:pt x="41" y="78"/>
                  </a:moveTo>
                  <a:cubicBezTo>
                    <a:pt x="63" y="77"/>
                    <a:pt x="80" y="59"/>
                    <a:pt x="79" y="38"/>
                  </a:cubicBezTo>
                  <a:cubicBezTo>
                    <a:pt x="78" y="16"/>
                    <a:pt x="60" y="0"/>
                    <a:pt x="38" y="0"/>
                  </a:cubicBezTo>
                  <a:cubicBezTo>
                    <a:pt x="17" y="1"/>
                    <a:pt x="0" y="19"/>
                    <a:pt x="0" y="40"/>
                  </a:cubicBezTo>
                  <a:cubicBezTo>
                    <a:pt x="1" y="62"/>
                    <a:pt x="19" y="78"/>
                    <a:pt x="41" y="7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0" name="Freeform 531"/>
            <p:cNvSpPr/>
            <p:nvPr/>
          </p:nvSpPr>
          <p:spPr bwMode="auto">
            <a:xfrm>
              <a:off x="6826952" y="4238351"/>
              <a:ext cx="276977" cy="203660"/>
            </a:xfrm>
            <a:custGeom>
              <a:avLst/>
              <a:gdLst>
                <a:gd name="T0" fmla="*/ 121 w 158"/>
                <a:gd name="T1" fmla="*/ 1 h 116"/>
                <a:gd name="T2" fmla="*/ 156 w 158"/>
                <a:gd name="T3" fmla="*/ 47 h 116"/>
                <a:gd name="T4" fmla="*/ 158 w 158"/>
                <a:gd name="T5" fmla="*/ 116 h 116"/>
                <a:gd name="T6" fmla="*/ 3 w 158"/>
                <a:gd name="T7" fmla="*/ 116 h 116"/>
                <a:gd name="T8" fmla="*/ 1 w 158"/>
                <a:gd name="T9" fmla="*/ 52 h 116"/>
                <a:gd name="T10" fmla="*/ 38 w 158"/>
                <a:gd name="T11" fmla="*/ 3 h 116"/>
                <a:gd name="T12" fmla="*/ 57 w 158"/>
                <a:gd name="T13" fmla="*/ 0 h 116"/>
                <a:gd name="T14" fmla="*/ 77 w 158"/>
                <a:gd name="T15" fmla="*/ 22 h 116"/>
                <a:gd name="T16" fmla="*/ 67 w 158"/>
                <a:gd name="T17" fmla="*/ 114 h 116"/>
                <a:gd name="T18" fmla="*/ 101 w 158"/>
                <a:gd name="T19" fmla="*/ 115 h 116"/>
                <a:gd name="T20" fmla="*/ 85 w 158"/>
                <a:gd name="T21" fmla="*/ 22 h 116"/>
                <a:gd name="T22" fmla="*/ 103 w 158"/>
                <a:gd name="T23" fmla="*/ 1 h 116"/>
                <a:gd name="T24" fmla="*/ 121 w 158"/>
                <a:gd name="T25"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16">
                  <a:moveTo>
                    <a:pt x="121" y="1"/>
                  </a:moveTo>
                  <a:cubicBezTo>
                    <a:pt x="146" y="11"/>
                    <a:pt x="155" y="24"/>
                    <a:pt x="156" y="47"/>
                  </a:cubicBezTo>
                  <a:cubicBezTo>
                    <a:pt x="158" y="116"/>
                    <a:pt x="158" y="116"/>
                    <a:pt x="158" y="116"/>
                  </a:cubicBezTo>
                  <a:cubicBezTo>
                    <a:pt x="3" y="116"/>
                    <a:pt x="3" y="116"/>
                    <a:pt x="3" y="116"/>
                  </a:cubicBezTo>
                  <a:cubicBezTo>
                    <a:pt x="1" y="52"/>
                    <a:pt x="1" y="52"/>
                    <a:pt x="1" y="52"/>
                  </a:cubicBezTo>
                  <a:cubicBezTo>
                    <a:pt x="0" y="28"/>
                    <a:pt x="11" y="13"/>
                    <a:pt x="38" y="3"/>
                  </a:cubicBezTo>
                  <a:cubicBezTo>
                    <a:pt x="57" y="0"/>
                    <a:pt x="57" y="0"/>
                    <a:pt x="57" y="0"/>
                  </a:cubicBezTo>
                  <a:cubicBezTo>
                    <a:pt x="57" y="0"/>
                    <a:pt x="78" y="20"/>
                    <a:pt x="77" y="22"/>
                  </a:cubicBezTo>
                  <a:cubicBezTo>
                    <a:pt x="76" y="24"/>
                    <a:pt x="67" y="114"/>
                    <a:pt x="67" y="114"/>
                  </a:cubicBezTo>
                  <a:cubicBezTo>
                    <a:pt x="101" y="115"/>
                    <a:pt x="101" y="115"/>
                    <a:pt x="101" y="115"/>
                  </a:cubicBezTo>
                  <a:cubicBezTo>
                    <a:pt x="85" y="22"/>
                    <a:pt x="85" y="22"/>
                    <a:pt x="85" y="22"/>
                  </a:cubicBezTo>
                  <a:cubicBezTo>
                    <a:pt x="103" y="1"/>
                    <a:pt x="103" y="1"/>
                    <a:pt x="103" y="1"/>
                  </a:cubicBezTo>
                  <a:lnTo>
                    <a:pt x="12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1" name="Freeform 532"/>
            <p:cNvSpPr/>
            <p:nvPr/>
          </p:nvSpPr>
          <p:spPr bwMode="auto">
            <a:xfrm>
              <a:off x="7115779" y="4091716"/>
              <a:ext cx="94794" cy="94794"/>
            </a:xfrm>
            <a:custGeom>
              <a:avLst/>
              <a:gdLst>
                <a:gd name="T0" fmla="*/ 28 w 54"/>
                <a:gd name="T1" fmla="*/ 53 h 54"/>
                <a:gd name="T2" fmla="*/ 54 w 54"/>
                <a:gd name="T3" fmla="*/ 26 h 54"/>
                <a:gd name="T4" fmla="*/ 26 w 54"/>
                <a:gd name="T5" fmla="*/ 1 h 54"/>
                <a:gd name="T6" fmla="*/ 0 w 54"/>
                <a:gd name="T7" fmla="*/ 28 h 54"/>
                <a:gd name="T8" fmla="*/ 28 w 54"/>
                <a:gd name="T9" fmla="*/ 53 h 54"/>
              </a:gdLst>
              <a:ahLst/>
              <a:cxnLst>
                <a:cxn ang="0">
                  <a:pos x="T0" y="T1"/>
                </a:cxn>
                <a:cxn ang="0">
                  <a:pos x="T2" y="T3"/>
                </a:cxn>
                <a:cxn ang="0">
                  <a:pos x="T4" y="T5"/>
                </a:cxn>
                <a:cxn ang="0">
                  <a:pos x="T6" y="T7"/>
                </a:cxn>
                <a:cxn ang="0">
                  <a:pos x="T8" y="T9"/>
                </a:cxn>
              </a:cxnLst>
              <a:rect l="0" t="0" r="r" b="b"/>
              <a:pathLst>
                <a:path w="54" h="54">
                  <a:moveTo>
                    <a:pt x="28" y="53"/>
                  </a:moveTo>
                  <a:cubicBezTo>
                    <a:pt x="43" y="53"/>
                    <a:pt x="54" y="41"/>
                    <a:pt x="54" y="26"/>
                  </a:cubicBezTo>
                  <a:cubicBezTo>
                    <a:pt x="53" y="12"/>
                    <a:pt x="41" y="0"/>
                    <a:pt x="26" y="1"/>
                  </a:cubicBezTo>
                  <a:cubicBezTo>
                    <a:pt x="11" y="1"/>
                    <a:pt x="0" y="14"/>
                    <a:pt x="0" y="28"/>
                  </a:cubicBezTo>
                  <a:cubicBezTo>
                    <a:pt x="1" y="42"/>
                    <a:pt x="13" y="54"/>
                    <a:pt x="28"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2" name="Freeform 533"/>
            <p:cNvSpPr/>
            <p:nvPr/>
          </p:nvSpPr>
          <p:spPr bwMode="auto">
            <a:xfrm>
              <a:off x="7070603" y="4191694"/>
              <a:ext cx="187367" cy="134786"/>
            </a:xfrm>
            <a:custGeom>
              <a:avLst/>
              <a:gdLst>
                <a:gd name="T0" fmla="*/ 82 w 107"/>
                <a:gd name="T1" fmla="*/ 0 h 77"/>
                <a:gd name="T2" fmla="*/ 54 w 107"/>
                <a:gd name="T3" fmla="*/ 31 h 77"/>
                <a:gd name="T4" fmla="*/ 25 w 107"/>
                <a:gd name="T5" fmla="*/ 1 h 77"/>
                <a:gd name="T6" fmla="*/ 0 w 107"/>
                <a:gd name="T7" fmla="*/ 34 h 77"/>
                <a:gd name="T8" fmla="*/ 2 w 107"/>
                <a:gd name="T9" fmla="*/ 77 h 77"/>
                <a:gd name="T10" fmla="*/ 107 w 107"/>
                <a:gd name="T11" fmla="*/ 77 h 77"/>
                <a:gd name="T12" fmla="*/ 105 w 107"/>
                <a:gd name="T13" fmla="*/ 31 h 77"/>
                <a:gd name="T14" fmla="*/ 82 w 107"/>
                <a:gd name="T15" fmla="*/ 0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77">
                  <a:moveTo>
                    <a:pt x="82" y="0"/>
                  </a:moveTo>
                  <a:cubicBezTo>
                    <a:pt x="54" y="31"/>
                    <a:pt x="54" y="31"/>
                    <a:pt x="54" y="31"/>
                  </a:cubicBezTo>
                  <a:cubicBezTo>
                    <a:pt x="25" y="1"/>
                    <a:pt x="25" y="1"/>
                    <a:pt x="25" y="1"/>
                  </a:cubicBezTo>
                  <a:cubicBezTo>
                    <a:pt x="7" y="8"/>
                    <a:pt x="0" y="18"/>
                    <a:pt x="0" y="34"/>
                  </a:cubicBezTo>
                  <a:cubicBezTo>
                    <a:pt x="2" y="77"/>
                    <a:pt x="2" y="77"/>
                    <a:pt x="2" y="77"/>
                  </a:cubicBezTo>
                  <a:cubicBezTo>
                    <a:pt x="107" y="77"/>
                    <a:pt x="107" y="77"/>
                    <a:pt x="107" y="77"/>
                  </a:cubicBezTo>
                  <a:cubicBezTo>
                    <a:pt x="105" y="31"/>
                    <a:pt x="105" y="31"/>
                    <a:pt x="105" y="31"/>
                  </a:cubicBezTo>
                  <a:cubicBezTo>
                    <a:pt x="104" y="15"/>
                    <a:pt x="98" y="6"/>
                    <a:pt x="8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3" name="Freeform 539"/>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4" name="Freeform 540"/>
            <p:cNvSpPr/>
            <p:nvPr/>
          </p:nvSpPr>
          <p:spPr bwMode="auto">
            <a:xfrm>
              <a:off x="5760517" y="4082829"/>
              <a:ext cx="301416" cy="345111"/>
            </a:xfrm>
            <a:custGeom>
              <a:avLst/>
              <a:gdLst>
                <a:gd name="T0" fmla="*/ 162 w 172"/>
                <a:gd name="T1" fmla="*/ 165 h 197"/>
                <a:gd name="T2" fmla="*/ 158 w 172"/>
                <a:gd name="T3" fmla="*/ 165 h 197"/>
                <a:gd name="T4" fmla="*/ 157 w 172"/>
                <a:gd name="T5" fmla="*/ 152 h 197"/>
                <a:gd name="T6" fmla="*/ 137 w 172"/>
                <a:gd name="T7" fmla="*/ 129 h 197"/>
                <a:gd name="T8" fmla="*/ 137 w 172"/>
                <a:gd name="T9" fmla="*/ 57 h 197"/>
                <a:gd name="T10" fmla="*/ 152 w 172"/>
                <a:gd name="T11" fmla="*/ 44 h 197"/>
                <a:gd name="T12" fmla="*/ 161 w 172"/>
                <a:gd name="T13" fmla="*/ 34 h 197"/>
                <a:gd name="T14" fmla="*/ 161 w 172"/>
                <a:gd name="T15" fmla="*/ 24 h 197"/>
                <a:gd name="T16" fmla="*/ 161 w 172"/>
                <a:gd name="T17" fmla="*/ 20 h 197"/>
                <a:gd name="T18" fmla="*/ 161 w 172"/>
                <a:gd name="T19" fmla="*/ 10 h 197"/>
                <a:gd name="T20" fmla="*/ 151 w 172"/>
                <a:gd name="T21" fmla="*/ 0 h 197"/>
                <a:gd name="T22" fmla="*/ 134 w 172"/>
                <a:gd name="T23" fmla="*/ 0 h 197"/>
                <a:gd name="T24" fmla="*/ 125 w 172"/>
                <a:gd name="T25" fmla="*/ 10 h 197"/>
                <a:gd name="T26" fmla="*/ 125 w 172"/>
                <a:gd name="T27" fmla="*/ 14 h 197"/>
                <a:gd name="T28" fmla="*/ 104 w 172"/>
                <a:gd name="T29" fmla="*/ 14 h 197"/>
                <a:gd name="T30" fmla="*/ 104 w 172"/>
                <a:gd name="T31" fmla="*/ 10 h 197"/>
                <a:gd name="T32" fmla="*/ 95 w 172"/>
                <a:gd name="T33" fmla="*/ 0 h 197"/>
                <a:gd name="T34" fmla="*/ 78 w 172"/>
                <a:gd name="T35" fmla="*/ 0 h 197"/>
                <a:gd name="T36" fmla="*/ 68 w 172"/>
                <a:gd name="T37" fmla="*/ 10 h 197"/>
                <a:gd name="T38" fmla="*/ 68 w 172"/>
                <a:gd name="T39" fmla="*/ 14 h 197"/>
                <a:gd name="T40" fmla="*/ 45 w 172"/>
                <a:gd name="T41" fmla="*/ 14 h 197"/>
                <a:gd name="T42" fmla="*/ 45 w 172"/>
                <a:gd name="T43" fmla="*/ 10 h 197"/>
                <a:gd name="T44" fmla="*/ 35 w 172"/>
                <a:gd name="T45" fmla="*/ 0 h 197"/>
                <a:gd name="T46" fmla="*/ 19 w 172"/>
                <a:gd name="T47" fmla="*/ 0 h 197"/>
                <a:gd name="T48" fmla="*/ 9 w 172"/>
                <a:gd name="T49" fmla="*/ 10 h 197"/>
                <a:gd name="T50" fmla="*/ 9 w 172"/>
                <a:gd name="T51" fmla="*/ 20 h 197"/>
                <a:gd name="T52" fmla="*/ 9 w 172"/>
                <a:gd name="T53" fmla="*/ 24 h 197"/>
                <a:gd name="T54" fmla="*/ 9 w 172"/>
                <a:gd name="T55" fmla="*/ 34 h 197"/>
                <a:gd name="T56" fmla="*/ 13 w 172"/>
                <a:gd name="T57" fmla="*/ 43 h 197"/>
                <a:gd name="T58" fmla="*/ 13 w 172"/>
                <a:gd name="T59" fmla="*/ 43 h 197"/>
                <a:gd name="T60" fmla="*/ 34 w 172"/>
                <a:gd name="T61" fmla="*/ 58 h 197"/>
                <a:gd name="T62" fmla="*/ 33 w 172"/>
                <a:gd name="T63" fmla="*/ 129 h 197"/>
                <a:gd name="T64" fmla="*/ 13 w 172"/>
                <a:gd name="T65" fmla="*/ 151 h 197"/>
                <a:gd name="T66" fmla="*/ 13 w 172"/>
                <a:gd name="T67" fmla="*/ 165 h 197"/>
                <a:gd name="T68" fmla="*/ 10 w 172"/>
                <a:gd name="T69" fmla="*/ 165 h 197"/>
                <a:gd name="T70" fmla="*/ 0 w 172"/>
                <a:gd name="T71" fmla="*/ 176 h 197"/>
                <a:gd name="T72" fmla="*/ 0 w 172"/>
                <a:gd name="T73" fmla="*/ 186 h 197"/>
                <a:gd name="T74" fmla="*/ 10 w 172"/>
                <a:gd name="T75" fmla="*/ 197 h 197"/>
                <a:gd name="T76" fmla="*/ 162 w 172"/>
                <a:gd name="T77" fmla="*/ 197 h 197"/>
                <a:gd name="T78" fmla="*/ 172 w 172"/>
                <a:gd name="T79" fmla="*/ 186 h 197"/>
                <a:gd name="T80" fmla="*/ 172 w 172"/>
                <a:gd name="T81" fmla="*/ 176 h 197"/>
                <a:gd name="T82" fmla="*/ 162 w 172"/>
                <a:gd name="T83" fmla="*/ 16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2" h="197">
                  <a:moveTo>
                    <a:pt x="162" y="165"/>
                  </a:moveTo>
                  <a:cubicBezTo>
                    <a:pt x="158" y="165"/>
                    <a:pt x="158" y="165"/>
                    <a:pt x="158" y="165"/>
                  </a:cubicBezTo>
                  <a:cubicBezTo>
                    <a:pt x="157" y="152"/>
                    <a:pt x="157" y="152"/>
                    <a:pt x="157" y="152"/>
                  </a:cubicBezTo>
                  <a:cubicBezTo>
                    <a:pt x="137" y="129"/>
                    <a:pt x="137" y="129"/>
                    <a:pt x="137" y="129"/>
                  </a:cubicBezTo>
                  <a:cubicBezTo>
                    <a:pt x="137" y="57"/>
                    <a:pt x="137" y="57"/>
                    <a:pt x="137" y="57"/>
                  </a:cubicBezTo>
                  <a:cubicBezTo>
                    <a:pt x="152" y="44"/>
                    <a:pt x="152" y="44"/>
                    <a:pt x="152" y="44"/>
                  </a:cubicBezTo>
                  <a:cubicBezTo>
                    <a:pt x="157" y="44"/>
                    <a:pt x="161" y="40"/>
                    <a:pt x="161" y="34"/>
                  </a:cubicBezTo>
                  <a:cubicBezTo>
                    <a:pt x="161" y="24"/>
                    <a:pt x="161" y="24"/>
                    <a:pt x="161" y="24"/>
                  </a:cubicBezTo>
                  <a:cubicBezTo>
                    <a:pt x="161" y="20"/>
                    <a:pt x="161" y="20"/>
                    <a:pt x="161" y="20"/>
                  </a:cubicBezTo>
                  <a:cubicBezTo>
                    <a:pt x="161" y="10"/>
                    <a:pt x="161" y="10"/>
                    <a:pt x="161" y="10"/>
                  </a:cubicBezTo>
                  <a:cubicBezTo>
                    <a:pt x="161" y="4"/>
                    <a:pt x="157" y="0"/>
                    <a:pt x="151" y="0"/>
                  </a:cubicBezTo>
                  <a:cubicBezTo>
                    <a:pt x="134" y="0"/>
                    <a:pt x="134" y="0"/>
                    <a:pt x="134" y="0"/>
                  </a:cubicBezTo>
                  <a:cubicBezTo>
                    <a:pt x="129" y="0"/>
                    <a:pt x="125" y="4"/>
                    <a:pt x="125" y="10"/>
                  </a:cubicBezTo>
                  <a:cubicBezTo>
                    <a:pt x="125" y="14"/>
                    <a:pt x="125" y="14"/>
                    <a:pt x="125" y="14"/>
                  </a:cubicBezTo>
                  <a:cubicBezTo>
                    <a:pt x="104" y="14"/>
                    <a:pt x="104" y="14"/>
                    <a:pt x="104" y="14"/>
                  </a:cubicBezTo>
                  <a:cubicBezTo>
                    <a:pt x="104" y="10"/>
                    <a:pt x="104" y="10"/>
                    <a:pt x="104" y="10"/>
                  </a:cubicBezTo>
                  <a:cubicBezTo>
                    <a:pt x="104" y="4"/>
                    <a:pt x="100" y="0"/>
                    <a:pt x="95" y="0"/>
                  </a:cubicBezTo>
                  <a:cubicBezTo>
                    <a:pt x="78" y="0"/>
                    <a:pt x="78" y="0"/>
                    <a:pt x="78" y="0"/>
                  </a:cubicBezTo>
                  <a:cubicBezTo>
                    <a:pt x="72" y="0"/>
                    <a:pt x="68" y="4"/>
                    <a:pt x="68" y="10"/>
                  </a:cubicBezTo>
                  <a:cubicBezTo>
                    <a:pt x="68" y="14"/>
                    <a:pt x="68" y="14"/>
                    <a:pt x="68" y="14"/>
                  </a:cubicBezTo>
                  <a:cubicBezTo>
                    <a:pt x="45" y="14"/>
                    <a:pt x="45" y="14"/>
                    <a:pt x="45" y="14"/>
                  </a:cubicBezTo>
                  <a:cubicBezTo>
                    <a:pt x="45" y="10"/>
                    <a:pt x="45" y="10"/>
                    <a:pt x="45" y="10"/>
                  </a:cubicBezTo>
                  <a:cubicBezTo>
                    <a:pt x="45" y="4"/>
                    <a:pt x="41" y="0"/>
                    <a:pt x="35" y="0"/>
                  </a:cubicBezTo>
                  <a:cubicBezTo>
                    <a:pt x="19" y="0"/>
                    <a:pt x="19" y="0"/>
                    <a:pt x="19" y="0"/>
                  </a:cubicBezTo>
                  <a:cubicBezTo>
                    <a:pt x="13" y="0"/>
                    <a:pt x="9" y="4"/>
                    <a:pt x="9" y="10"/>
                  </a:cubicBezTo>
                  <a:cubicBezTo>
                    <a:pt x="9" y="20"/>
                    <a:pt x="9" y="20"/>
                    <a:pt x="9" y="20"/>
                  </a:cubicBezTo>
                  <a:cubicBezTo>
                    <a:pt x="9" y="24"/>
                    <a:pt x="9" y="24"/>
                    <a:pt x="9" y="24"/>
                  </a:cubicBezTo>
                  <a:cubicBezTo>
                    <a:pt x="9" y="34"/>
                    <a:pt x="9" y="34"/>
                    <a:pt x="9" y="34"/>
                  </a:cubicBezTo>
                  <a:cubicBezTo>
                    <a:pt x="9" y="38"/>
                    <a:pt x="11" y="41"/>
                    <a:pt x="13" y="43"/>
                  </a:cubicBezTo>
                  <a:cubicBezTo>
                    <a:pt x="13" y="43"/>
                    <a:pt x="13" y="43"/>
                    <a:pt x="13" y="43"/>
                  </a:cubicBezTo>
                  <a:cubicBezTo>
                    <a:pt x="34" y="58"/>
                    <a:pt x="34" y="58"/>
                    <a:pt x="34" y="58"/>
                  </a:cubicBezTo>
                  <a:cubicBezTo>
                    <a:pt x="33" y="129"/>
                    <a:pt x="33" y="129"/>
                    <a:pt x="33" y="129"/>
                  </a:cubicBezTo>
                  <a:cubicBezTo>
                    <a:pt x="13" y="151"/>
                    <a:pt x="13" y="151"/>
                    <a:pt x="13" y="151"/>
                  </a:cubicBezTo>
                  <a:cubicBezTo>
                    <a:pt x="13" y="165"/>
                    <a:pt x="13" y="165"/>
                    <a:pt x="13" y="165"/>
                  </a:cubicBezTo>
                  <a:cubicBezTo>
                    <a:pt x="10" y="165"/>
                    <a:pt x="10" y="165"/>
                    <a:pt x="10" y="165"/>
                  </a:cubicBezTo>
                  <a:cubicBezTo>
                    <a:pt x="5" y="165"/>
                    <a:pt x="0" y="170"/>
                    <a:pt x="0" y="176"/>
                  </a:cubicBezTo>
                  <a:cubicBezTo>
                    <a:pt x="0" y="186"/>
                    <a:pt x="0" y="186"/>
                    <a:pt x="0" y="186"/>
                  </a:cubicBezTo>
                  <a:cubicBezTo>
                    <a:pt x="0" y="192"/>
                    <a:pt x="5" y="197"/>
                    <a:pt x="10" y="197"/>
                  </a:cubicBezTo>
                  <a:cubicBezTo>
                    <a:pt x="162" y="197"/>
                    <a:pt x="162" y="197"/>
                    <a:pt x="162" y="197"/>
                  </a:cubicBezTo>
                  <a:cubicBezTo>
                    <a:pt x="167" y="197"/>
                    <a:pt x="172" y="192"/>
                    <a:pt x="172" y="186"/>
                  </a:cubicBezTo>
                  <a:cubicBezTo>
                    <a:pt x="172" y="176"/>
                    <a:pt x="172" y="176"/>
                    <a:pt x="172" y="176"/>
                  </a:cubicBezTo>
                  <a:cubicBezTo>
                    <a:pt x="172" y="170"/>
                    <a:pt x="167" y="165"/>
                    <a:pt x="162"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grpSp>
      <p:grpSp>
        <p:nvGrpSpPr>
          <p:cNvPr id="65" name="Group 58"/>
          <p:cNvGrpSpPr/>
          <p:nvPr/>
        </p:nvGrpSpPr>
        <p:grpSpPr>
          <a:xfrm>
            <a:off x="6496635" y="2179273"/>
            <a:ext cx="530536" cy="531179"/>
            <a:chOff x="6557381" y="2464660"/>
            <a:chExt cx="610979" cy="611720"/>
          </a:xfrm>
          <a:solidFill>
            <a:srgbClr val="99CB38"/>
          </a:solidFill>
        </p:grpSpPr>
        <p:sp>
          <p:nvSpPr>
            <p:cNvPr id="66" name="Freeform 541"/>
            <p:cNvSpPr/>
            <p:nvPr/>
          </p:nvSpPr>
          <p:spPr bwMode="auto">
            <a:xfrm>
              <a:off x="6557381" y="2464660"/>
              <a:ext cx="610979" cy="611720"/>
            </a:xfrm>
            <a:custGeom>
              <a:avLst/>
              <a:gdLst>
                <a:gd name="T0" fmla="*/ 349 w 349"/>
                <a:gd name="T1" fmla="*/ 282 h 349"/>
                <a:gd name="T2" fmla="*/ 282 w 349"/>
                <a:gd name="T3" fmla="*/ 349 h 349"/>
                <a:gd name="T4" fmla="*/ 68 w 349"/>
                <a:gd name="T5" fmla="*/ 349 h 349"/>
                <a:gd name="T6" fmla="*/ 0 w 349"/>
                <a:gd name="T7" fmla="*/ 282 h 349"/>
                <a:gd name="T8" fmla="*/ 0 w 349"/>
                <a:gd name="T9" fmla="*/ 68 h 349"/>
                <a:gd name="T10" fmla="*/ 68 w 349"/>
                <a:gd name="T11" fmla="*/ 0 h 349"/>
                <a:gd name="T12" fmla="*/ 282 w 349"/>
                <a:gd name="T13" fmla="*/ 0 h 349"/>
                <a:gd name="T14" fmla="*/ 349 w 349"/>
                <a:gd name="T15" fmla="*/ 68 h 349"/>
                <a:gd name="T16" fmla="*/ 349 w 349"/>
                <a:gd name="T17" fmla="*/ 28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 h="349">
                  <a:moveTo>
                    <a:pt x="349" y="282"/>
                  </a:moveTo>
                  <a:cubicBezTo>
                    <a:pt x="349" y="319"/>
                    <a:pt x="319" y="349"/>
                    <a:pt x="282" y="349"/>
                  </a:cubicBezTo>
                  <a:cubicBezTo>
                    <a:pt x="68" y="349"/>
                    <a:pt x="68" y="349"/>
                    <a:pt x="68" y="349"/>
                  </a:cubicBezTo>
                  <a:cubicBezTo>
                    <a:pt x="30" y="349"/>
                    <a:pt x="0" y="319"/>
                    <a:pt x="0" y="282"/>
                  </a:cubicBezTo>
                  <a:cubicBezTo>
                    <a:pt x="0" y="68"/>
                    <a:pt x="0" y="68"/>
                    <a:pt x="0" y="68"/>
                  </a:cubicBezTo>
                  <a:cubicBezTo>
                    <a:pt x="0" y="31"/>
                    <a:pt x="30" y="0"/>
                    <a:pt x="68" y="0"/>
                  </a:cubicBezTo>
                  <a:cubicBezTo>
                    <a:pt x="282" y="0"/>
                    <a:pt x="282" y="0"/>
                    <a:pt x="282" y="0"/>
                  </a:cubicBezTo>
                  <a:cubicBezTo>
                    <a:pt x="319" y="0"/>
                    <a:pt x="349" y="31"/>
                    <a:pt x="349" y="68"/>
                  </a:cubicBezTo>
                  <a:lnTo>
                    <a:pt x="349" y="282"/>
                  </a:lnTo>
                  <a:close/>
                </a:path>
              </a:pathLst>
            </a:custGeom>
            <a:solidFill>
              <a:srgbClr val="FFFFFF"/>
            </a:solidFill>
            <a:ln w="68263" cap="flat">
              <a:solidFill>
                <a:srgbClr val="99CB38"/>
              </a:solidFill>
              <a:prstDash val="solid"/>
              <a:miter lim="800000"/>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7" name="Freeform 542"/>
            <p:cNvSpPr>
              <a:spLocks noEditPoints="1"/>
            </p:cNvSpPr>
            <p:nvPr/>
          </p:nvSpPr>
          <p:spPr bwMode="auto">
            <a:xfrm>
              <a:off x="6704757" y="2572044"/>
              <a:ext cx="309563" cy="385102"/>
            </a:xfrm>
            <a:custGeom>
              <a:avLst/>
              <a:gdLst>
                <a:gd name="T0" fmla="*/ 106 w 177"/>
                <a:gd name="T1" fmla="*/ 39 h 220"/>
                <a:gd name="T2" fmla="*/ 119 w 177"/>
                <a:gd name="T3" fmla="*/ 12 h 220"/>
                <a:gd name="T4" fmla="*/ 99 w 177"/>
                <a:gd name="T5" fmla="*/ 6 h 220"/>
                <a:gd name="T6" fmla="*/ 51 w 177"/>
                <a:gd name="T7" fmla="*/ 6 h 220"/>
                <a:gd name="T8" fmla="*/ 55 w 177"/>
                <a:gd name="T9" fmla="*/ 24 h 220"/>
                <a:gd name="T10" fmla="*/ 67 w 177"/>
                <a:gd name="T11" fmla="*/ 39 h 220"/>
                <a:gd name="T12" fmla="*/ 1 w 177"/>
                <a:gd name="T13" fmla="*/ 177 h 220"/>
                <a:gd name="T14" fmla="*/ 3 w 177"/>
                <a:gd name="T15" fmla="*/ 202 h 220"/>
                <a:gd name="T16" fmla="*/ 23 w 177"/>
                <a:gd name="T17" fmla="*/ 220 h 220"/>
                <a:gd name="T18" fmla="*/ 153 w 177"/>
                <a:gd name="T19" fmla="*/ 217 h 220"/>
                <a:gd name="T20" fmla="*/ 175 w 177"/>
                <a:gd name="T21" fmla="*/ 201 h 220"/>
                <a:gd name="T22" fmla="*/ 176 w 177"/>
                <a:gd name="T23" fmla="*/ 195 h 220"/>
                <a:gd name="T24" fmla="*/ 176 w 177"/>
                <a:gd name="T25" fmla="*/ 193 h 220"/>
                <a:gd name="T26" fmla="*/ 176 w 177"/>
                <a:gd name="T27" fmla="*/ 174 h 220"/>
                <a:gd name="T28" fmla="*/ 106 w 177"/>
                <a:gd name="T29" fmla="*/ 39 h 220"/>
                <a:gd name="T30" fmla="*/ 112 w 177"/>
                <a:gd name="T31" fmla="*/ 168 h 220"/>
                <a:gd name="T32" fmla="*/ 92 w 177"/>
                <a:gd name="T33" fmla="*/ 178 h 220"/>
                <a:gd name="T34" fmla="*/ 92 w 177"/>
                <a:gd name="T35" fmla="*/ 190 h 220"/>
                <a:gd name="T36" fmla="*/ 85 w 177"/>
                <a:gd name="T37" fmla="*/ 190 h 220"/>
                <a:gd name="T38" fmla="*/ 85 w 177"/>
                <a:gd name="T39" fmla="*/ 178 h 220"/>
                <a:gd name="T40" fmla="*/ 70 w 177"/>
                <a:gd name="T41" fmla="*/ 174 h 220"/>
                <a:gd name="T42" fmla="*/ 60 w 177"/>
                <a:gd name="T43" fmla="*/ 165 h 220"/>
                <a:gd name="T44" fmla="*/ 55 w 177"/>
                <a:gd name="T45" fmla="*/ 149 h 220"/>
                <a:gd name="T46" fmla="*/ 67 w 177"/>
                <a:gd name="T47" fmla="*/ 147 h 220"/>
                <a:gd name="T48" fmla="*/ 72 w 177"/>
                <a:gd name="T49" fmla="*/ 161 h 220"/>
                <a:gd name="T50" fmla="*/ 85 w 177"/>
                <a:gd name="T51" fmla="*/ 168 h 220"/>
                <a:gd name="T52" fmla="*/ 84 w 177"/>
                <a:gd name="T53" fmla="*/ 130 h 220"/>
                <a:gd name="T54" fmla="*/ 69 w 177"/>
                <a:gd name="T55" fmla="*/ 124 h 220"/>
                <a:gd name="T56" fmla="*/ 60 w 177"/>
                <a:gd name="T57" fmla="*/ 116 h 220"/>
                <a:gd name="T58" fmla="*/ 57 w 177"/>
                <a:gd name="T59" fmla="*/ 103 h 220"/>
                <a:gd name="T60" fmla="*/ 65 w 177"/>
                <a:gd name="T61" fmla="*/ 82 h 220"/>
                <a:gd name="T62" fmla="*/ 83 w 177"/>
                <a:gd name="T63" fmla="*/ 75 h 220"/>
                <a:gd name="T64" fmla="*/ 83 w 177"/>
                <a:gd name="T65" fmla="*/ 69 h 220"/>
                <a:gd name="T66" fmla="*/ 90 w 177"/>
                <a:gd name="T67" fmla="*/ 69 h 220"/>
                <a:gd name="T68" fmla="*/ 90 w 177"/>
                <a:gd name="T69" fmla="*/ 75 h 220"/>
                <a:gd name="T70" fmla="*/ 107 w 177"/>
                <a:gd name="T71" fmla="*/ 81 h 220"/>
                <a:gd name="T72" fmla="*/ 116 w 177"/>
                <a:gd name="T73" fmla="*/ 99 h 220"/>
                <a:gd name="T74" fmla="*/ 104 w 177"/>
                <a:gd name="T75" fmla="*/ 101 h 220"/>
                <a:gd name="T76" fmla="*/ 100 w 177"/>
                <a:gd name="T77" fmla="*/ 90 h 220"/>
                <a:gd name="T78" fmla="*/ 90 w 177"/>
                <a:gd name="T79" fmla="*/ 85 h 220"/>
                <a:gd name="T80" fmla="*/ 91 w 177"/>
                <a:gd name="T81" fmla="*/ 120 h 220"/>
                <a:gd name="T82" fmla="*/ 103 w 177"/>
                <a:gd name="T83" fmla="*/ 123 h 220"/>
                <a:gd name="T84" fmla="*/ 112 w 177"/>
                <a:gd name="T85" fmla="*/ 129 h 220"/>
                <a:gd name="T86" fmla="*/ 118 w 177"/>
                <a:gd name="T87" fmla="*/ 137 h 220"/>
                <a:gd name="T88" fmla="*/ 120 w 177"/>
                <a:gd name="T89" fmla="*/ 147 h 220"/>
                <a:gd name="T90" fmla="*/ 112 w 177"/>
                <a:gd name="T91"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220">
                  <a:moveTo>
                    <a:pt x="106" y="39"/>
                  </a:moveTo>
                  <a:cubicBezTo>
                    <a:pt x="107" y="30"/>
                    <a:pt x="111" y="19"/>
                    <a:pt x="119" y="12"/>
                  </a:cubicBezTo>
                  <a:cubicBezTo>
                    <a:pt x="131" y="3"/>
                    <a:pt x="112" y="4"/>
                    <a:pt x="99" y="6"/>
                  </a:cubicBezTo>
                  <a:cubicBezTo>
                    <a:pt x="86" y="7"/>
                    <a:pt x="57" y="0"/>
                    <a:pt x="51" y="6"/>
                  </a:cubicBezTo>
                  <a:cubicBezTo>
                    <a:pt x="45" y="11"/>
                    <a:pt x="48" y="20"/>
                    <a:pt x="55" y="24"/>
                  </a:cubicBezTo>
                  <a:cubicBezTo>
                    <a:pt x="59" y="27"/>
                    <a:pt x="64" y="34"/>
                    <a:pt x="67" y="39"/>
                  </a:cubicBezTo>
                  <a:cubicBezTo>
                    <a:pt x="28" y="54"/>
                    <a:pt x="0" y="110"/>
                    <a:pt x="1" y="177"/>
                  </a:cubicBezTo>
                  <a:cubicBezTo>
                    <a:pt x="1" y="185"/>
                    <a:pt x="2" y="194"/>
                    <a:pt x="3" y="202"/>
                  </a:cubicBezTo>
                  <a:cubicBezTo>
                    <a:pt x="5" y="207"/>
                    <a:pt x="10" y="220"/>
                    <a:pt x="23" y="220"/>
                  </a:cubicBezTo>
                  <a:cubicBezTo>
                    <a:pt x="40" y="219"/>
                    <a:pt x="153" y="217"/>
                    <a:pt x="153" y="217"/>
                  </a:cubicBezTo>
                  <a:cubicBezTo>
                    <a:pt x="153" y="217"/>
                    <a:pt x="172" y="217"/>
                    <a:pt x="175" y="201"/>
                  </a:cubicBezTo>
                  <a:cubicBezTo>
                    <a:pt x="175" y="199"/>
                    <a:pt x="176" y="197"/>
                    <a:pt x="176" y="195"/>
                  </a:cubicBezTo>
                  <a:cubicBezTo>
                    <a:pt x="176" y="194"/>
                    <a:pt x="176" y="194"/>
                    <a:pt x="176" y="193"/>
                  </a:cubicBezTo>
                  <a:cubicBezTo>
                    <a:pt x="176" y="187"/>
                    <a:pt x="177" y="180"/>
                    <a:pt x="176" y="174"/>
                  </a:cubicBezTo>
                  <a:cubicBezTo>
                    <a:pt x="175" y="107"/>
                    <a:pt x="145" y="52"/>
                    <a:pt x="106" y="39"/>
                  </a:cubicBezTo>
                  <a:close/>
                  <a:moveTo>
                    <a:pt x="112" y="168"/>
                  </a:moveTo>
                  <a:cubicBezTo>
                    <a:pt x="107" y="174"/>
                    <a:pt x="100" y="177"/>
                    <a:pt x="92" y="178"/>
                  </a:cubicBezTo>
                  <a:cubicBezTo>
                    <a:pt x="92" y="190"/>
                    <a:pt x="92" y="190"/>
                    <a:pt x="92" y="190"/>
                  </a:cubicBezTo>
                  <a:cubicBezTo>
                    <a:pt x="85" y="190"/>
                    <a:pt x="85" y="190"/>
                    <a:pt x="85" y="190"/>
                  </a:cubicBezTo>
                  <a:cubicBezTo>
                    <a:pt x="85" y="178"/>
                    <a:pt x="85" y="178"/>
                    <a:pt x="85" y="178"/>
                  </a:cubicBezTo>
                  <a:cubicBezTo>
                    <a:pt x="79" y="177"/>
                    <a:pt x="74" y="176"/>
                    <a:pt x="70" y="174"/>
                  </a:cubicBezTo>
                  <a:cubicBezTo>
                    <a:pt x="66" y="172"/>
                    <a:pt x="63" y="169"/>
                    <a:pt x="60" y="165"/>
                  </a:cubicBezTo>
                  <a:cubicBezTo>
                    <a:pt x="58" y="161"/>
                    <a:pt x="56" y="155"/>
                    <a:pt x="55" y="149"/>
                  </a:cubicBezTo>
                  <a:cubicBezTo>
                    <a:pt x="67" y="147"/>
                    <a:pt x="67" y="147"/>
                    <a:pt x="67" y="147"/>
                  </a:cubicBezTo>
                  <a:cubicBezTo>
                    <a:pt x="68" y="153"/>
                    <a:pt x="70" y="158"/>
                    <a:pt x="72" y="161"/>
                  </a:cubicBezTo>
                  <a:cubicBezTo>
                    <a:pt x="76" y="165"/>
                    <a:pt x="80" y="167"/>
                    <a:pt x="85" y="168"/>
                  </a:cubicBezTo>
                  <a:cubicBezTo>
                    <a:pt x="84" y="130"/>
                    <a:pt x="84" y="130"/>
                    <a:pt x="84" y="130"/>
                  </a:cubicBezTo>
                  <a:cubicBezTo>
                    <a:pt x="79" y="129"/>
                    <a:pt x="74" y="127"/>
                    <a:pt x="69" y="124"/>
                  </a:cubicBezTo>
                  <a:cubicBezTo>
                    <a:pt x="65" y="122"/>
                    <a:pt x="62" y="119"/>
                    <a:pt x="60" y="116"/>
                  </a:cubicBezTo>
                  <a:cubicBezTo>
                    <a:pt x="58" y="112"/>
                    <a:pt x="57" y="108"/>
                    <a:pt x="57" y="103"/>
                  </a:cubicBezTo>
                  <a:cubicBezTo>
                    <a:pt x="56" y="94"/>
                    <a:pt x="59" y="87"/>
                    <a:pt x="65" y="82"/>
                  </a:cubicBezTo>
                  <a:cubicBezTo>
                    <a:pt x="69" y="78"/>
                    <a:pt x="75" y="76"/>
                    <a:pt x="83" y="75"/>
                  </a:cubicBezTo>
                  <a:cubicBezTo>
                    <a:pt x="83" y="69"/>
                    <a:pt x="83" y="69"/>
                    <a:pt x="83" y="69"/>
                  </a:cubicBezTo>
                  <a:cubicBezTo>
                    <a:pt x="90" y="69"/>
                    <a:pt x="90" y="69"/>
                    <a:pt x="90" y="69"/>
                  </a:cubicBezTo>
                  <a:cubicBezTo>
                    <a:pt x="90" y="75"/>
                    <a:pt x="90" y="75"/>
                    <a:pt x="90" y="75"/>
                  </a:cubicBezTo>
                  <a:cubicBezTo>
                    <a:pt x="97" y="76"/>
                    <a:pt x="103" y="78"/>
                    <a:pt x="107" y="81"/>
                  </a:cubicBezTo>
                  <a:cubicBezTo>
                    <a:pt x="112" y="85"/>
                    <a:pt x="115" y="91"/>
                    <a:pt x="116" y="99"/>
                  </a:cubicBezTo>
                  <a:cubicBezTo>
                    <a:pt x="104" y="101"/>
                    <a:pt x="104" y="101"/>
                    <a:pt x="104" y="101"/>
                  </a:cubicBezTo>
                  <a:cubicBezTo>
                    <a:pt x="103" y="96"/>
                    <a:pt x="102" y="92"/>
                    <a:pt x="100" y="90"/>
                  </a:cubicBezTo>
                  <a:cubicBezTo>
                    <a:pt x="97" y="87"/>
                    <a:pt x="94" y="86"/>
                    <a:pt x="90" y="85"/>
                  </a:cubicBezTo>
                  <a:cubicBezTo>
                    <a:pt x="91" y="120"/>
                    <a:pt x="91" y="120"/>
                    <a:pt x="91" y="120"/>
                  </a:cubicBezTo>
                  <a:cubicBezTo>
                    <a:pt x="97" y="121"/>
                    <a:pt x="101" y="122"/>
                    <a:pt x="103" y="123"/>
                  </a:cubicBezTo>
                  <a:cubicBezTo>
                    <a:pt x="107" y="124"/>
                    <a:pt x="110" y="126"/>
                    <a:pt x="112" y="129"/>
                  </a:cubicBezTo>
                  <a:cubicBezTo>
                    <a:pt x="114" y="131"/>
                    <a:pt x="116" y="134"/>
                    <a:pt x="118" y="137"/>
                  </a:cubicBezTo>
                  <a:cubicBezTo>
                    <a:pt x="119" y="140"/>
                    <a:pt x="120" y="144"/>
                    <a:pt x="120" y="147"/>
                  </a:cubicBezTo>
                  <a:cubicBezTo>
                    <a:pt x="120" y="156"/>
                    <a:pt x="117" y="163"/>
                    <a:pt x="112" y="168"/>
                  </a:cubicBez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8" name="Freeform 543"/>
            <p:cNvSpPr/>
            <p:nvPr/>
          </p:nvSpPr>
          <p:spPr bwMode="auto">
            <a:xfrm>
              <a:off x="6863981" y="2800884"/>
              <a:ext cx="28142" cy="65171"/>
            </a:xfrm>
            <a:custGeom>
              <a:avLst/>
              <a:gdLst>
                <a:gd name="T0" fmla="*/ 0 w 16"/>
                <a:gd name="T1" fmla="*/ 0 h 37"/>
                <a:gd name="T2" fmla="*/ 1 w 16"/>
                <a:gd name="T3" fmla="*/ 37 h 37"/>
                <a:gd name="T4" fmla="*/ 12 w 16"/>
                <a:gd name="T5" fmla="*/ 30 h 37"/>
                <a:gd name="T6" fmla="*/ 16 w 16"/>
                <a:gd name="T7" fmla="*/ 17 h 37"/>
                <a:gd name="T8" fmla="*/ 13 w 16"/>
                <a:gd name="T9" fmla="*/ 7 h 37"/>
                <a:gd name="T10" fmla="*/ 0 w 16"/>
                <a:gd name="T11" fmla="*/ 0 h 37"/>
              </a:gdLst>
              <a:ahLst/>
              <a:cxnLst>
                <a:cxn ang="0">
                  <a:pos x="T0" y="T1"/>
                </a:cxn>
                <a:cxn ang="0">
                  <a:pos x="T2" y="T3"/>
                </a:cxn>
                <a:cxn ang="0">
                  <a:pos x="T4" y="T5"/>
                </a:cxn>
                <a:cxn ang="0">
                  <a:pos x="T6" y="T7"/>
                </a:cxn>
                <a:cxn ang="0">
                  <a:pos x="T8" y="T9"/>
                </a:cxn>
                <a:cxn ang="0">
                  <a:pos x="T10" y="T11"/>
                </a:cxn>
              </a:cxnLst>
              <a:rect l="0" t="0" r="r" b="b"/>
              <a:pathLst>
                <a:path w="16" h="37">
                  <a:moveTo>
                    <a:pt x="0" y="0"/>
                  </a:moveTo>
                  <a:cubicBezTo>
                    <a:pt x="1" y="37"/>
                    <a:pt x="1" y="37"/>
                    <a:pt x="1" y="37"/>
                  </a:cubicBezTo>
                  <a:cubicBezTo>
                    <a:pt x="5" y="36"/>
                    <a:pt x="9" y="34"/>
                    <a:pt x="12" y="30"/>
                  </a:cubicBezTo>
                  <a:cubicBezTo>
                    <a:pt x="15" y="27"/>
                    <a:pt x="16" y="23"/>
                    <a:pt x="16" y="17"/>
                  </a:cubicBezTo>
                  <a:cubicBezTo>
                    <a:pt x="16" y="13"/>
                    <a:pt x="15" y="10"/>
                    <a:pt x="13" y="7"/>
                  </a:cubicBezTo>
                  <a:cubicBezTo>
                    <a:pt x="11" y="4"/>
                    <a:pt x="6" y="2"/>
                    <a:pt x="0" y="0"/>
                  </a:cubicBez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69" name="Freeform 544"/>
            <p:cNvSpPr/>
            <p:nvPr/>
          </p:nvSpPr>
          <p:spPr bwMode="auto">
            <a:xfrm>
              <a:off x="6823249" y="2720901"/>
              <a:ext cx="28142" cy="57765"/>
            </a:xfrm>
            <a:custGeom>
              <a:avLst/>
              <a:gdLst>
                <a:gd name="T0" fmla="*/ 1 w 16"/>
                <a:gd name="T1" fmla="*/ 17 h 33"/>
                <a:gd name="T2" fmla="*/ 4 w 16"/>
                <a:gd name="T3" fmla="*/ 27 h 33"/>
                <a:gd name="T4" fmla="*/ 16 w 16"/>
                <a:gd name="T5" fmla="*/ 33 h 33"/>
                <a:gd name="T6" fmla="*/ 15 w 16"/>
                <a:gd name="T7" fmla="*/ 0 h 33"/>
                <a:gd name="T8" fmla="*/ 4 w 16"/>
                <a:gd name="T9" fmla="*/ 6 h 33"/>
                <a:gd name="T10" fmla="*/ 1 w 16"/>
                <a:gd name="T11" fmla="*/ 17 h 33"/>
              </a:gdLst>
              <a:ahLst/>
              <a:cxnLst>
                <a:cxn ang="0">
                  <a:pos x="T0" y="T1"/>
                </a:cxn>
                <a:cxn ang="0">
                  <a:pos x="T2" y="T3"/>
                </a:cxn>
                <a:cxn ang="0">
                  <a:pos x="T4" y="T5"/>
                </a:cxn>
                <a:cxn ang="0">
                  <a:pos x="T6" y="T7"/>
                </a:cxn>
                <a:cxn ang="0">
                  <a:pos x="T8" y="T9"/>
                </a:cxn>
                <a:cxn ang="0">
                  <a:pos x="T10" y="T11"/>
                </a:cxn>
              </a:cxnLst>
              <a:rect l="0" t="0" r="r" b="b"/>
              <a:pathLst>
                <a:path w="16" h="33">
                  <a:moveTo>
                    <a:pt x="1" y="17"/>
                  </a:moveTo>
                  <a:cubicBezTo>
                    <a:pt x="1" y="21"/>
                    <a:pt x="2" y="24"/>
                    <a:pt x="4" y="27"/>
                  </a:cubicBezTo>
                  <a:cubicBezTo>
                    <a:pt x="6" y="30"/>
                    <a:pt x="10" y="32"/>
                    <a:pt x="16" y="33"/>
                  </a:cubicBezTo>
                  <a:cubicBezTo>
                    <a:pt x="15" y="0"/>
                    <a:pt x="15" y="0"/>
                    <a:pt x="15" y="0"/>
                  </a:cubicBezTo>
                  <a:cubicBezTo>
                    <a:pt x="11" y="1"/>
                    <a:pt x="7" y="3"/>
                    <a:pt x="4" y="6"/>
                  </a:cubicBezTo>
                  <a:cubicBezTo>
                    <a:pt x="2" y="9"/>
                    <a:pt x="0" y="13"/>
                    <a:pt x="1" y="17"/>
                  </a:cubicBezTo>
                  <a:close/>
                </a:path>
              </a:pathLst>
            </a:custGeom>
            <a:grpFill/>
            <a:ln>
              <a:noFill/>
            </a:ln>
          </p:spPr>
          <p:txBody>
            <a:bodyPr vert="horz" wrap="square" lIns="79401" tIns="39701" rIns="79401" bIns="39701"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GB" sz="855" b="0" i="0" u="none" strike="noStrike" kern="0" cap="none" spc="0" normalizeH="0" baseline="0" noProof="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grpSp>
      <p:grpSp>
        <p:nvGrpSpPr>
          <p:cNvPr id="70" name="Group 57"/>
          <p:cNvGrpSpPr/>
          <p:nvPr/>
        </p:nvGrpSpPr>
        <p:grpSpPr>
          <a:xfrm>
            <a:off x="7251968" y="1926966"/>
            <a:ext cx="3034831" cy="448313"/>
            <a:chOff x="7813899" y="2232029"/>
            <a:chExt cx="3501728" cy="516289"/>
          </a:xfrm>
        </p:grpSpPr>
        <p:sp>
          <p:nvSpPr>
            <p:cNvPr id="71" name="Rectangle 55"/>
            <p:cNvSpPr/>
            <p:nvPr/>
          </p:nvSpPr>
          <p:spPr>
            <a:xfrm>
              <a:off x="7813899" y="2534175"/>
              <a:ext cx="3501728" cy="214143"/>
            </a:xfrm>
            <a:prstGeom prst="rect">
              <a:avLst/>
            </a:prstGeom>
          </p:spPr>
          <p:txBody>
            <a:bodyPr wrap="square" lIns="0" tIns="0" rIns="0" bIns="0">
              <a:sp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0" lang="en-GB" altLang="zh-CN" sz="1100" b="0" i="0" u="none" strike="noStrike" kern="0" cap="none" spc="0" normalizeH="0" baseline="0" noProof="0" dirty="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72" name="TextBox 71"/>
            <p:cNvSpPr txBox="1"/>
            <p:nvPr/>
          </p:nvSpPr>
          <p:spPr>
            <a:xfrm>
              <a:off x="7890898" y="2232029"/>
              <a:ext cx="75" cy="256307"/>
            </a:xfrm>
            <a:prstGeom prst="rect">
              <a:avLst/>
            </a:prstGeom>
            <a:noFill/>
          </p:spPr>
          <p:txBody>
            <a:bodyPr wrap="none" lIns="0" tIns="0" rIns="0" bIns="0" rtlCol="0">
              <a:spAutoFit/>
            </a:bodyPr>
            <a:lstStyle/>
            <a:p>
              <a:pPr marL="0" marR="0" lvl="0" indent="0" defTabSz="914400" eaLnBrk="1" fontAlgn="auto" latinLnBrk="0" hangingPunct="1">
                <a:lnSpc>
                  <a:spcPct val="120000"/>
                </a:lnSpc>
                <a:spcBef>
                  <a:spcPts val="0"/>
                </a:spcBef>
                <a:spcAft>
                  <a:spcPts val="0"/>
                </a:spcAft>
                <a:buClrTx/>
                <a:buSzTx/>
                <a:buFontTx/>
                <a:buNone/>
                <a:defRPr/>
              </a:pPr>
              <a:endParaRPr kumimoji="0" lang="en-GB" sz="1325" b="0" i="0" u="none" strike="noStrike" kern="0" cap="none" spc="0" normalizeH="0" baseline="0" noProof="0" dirty="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grpSp>
      <p:sp>
        <p:nvSpPr>
          <p:cNvPr id="75" name="TextBox 74"/>
          <p:cNvSpPr txBox="1"/>
          <p:nvPr/>
        </p:nvSpPr>
        <p:spPr>
          <a:xfrm flipH="1">
            <a:off x="2972991" y="4815670"/>
            <a:ext cx="1384995" cy="303801"/>
          </a:xfrm>
          <a:prstGeom prst="rect">
            <a:avLst/>
          </a:prstGeom>
          <a:noFill/>
        </p:spPr>
        <p:txBody>
          <a:bodyPr wrap="none" lIns="0" tIns="0" rIns="0" bIns="0" rtlCol="0">
            <a:spAutoFit/>
          </a:bodyPr>
          <a:lstStyle/>
          <a:p>
            <a:pPr marL="0" marR="0" lvl="0" indent="0" algn="r" defTabSz="914400" eaLnBrk="1" fontAlgn="auto" latinLnBrk="0" hangingPunct="1">
              <a:lnSpc>
                <a:spcPct val="12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rPr>
              <a:t>人员证件审核</a:t>
            </a:r>
            <a:endParaRPr kumimoji="0" lang="en-GB" b="1" i="0" u="none" strike="noStrike" kern="0" cap="none" spc="0" normalizeH="0" baseline="0" noProof="0" dirty="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
        <p:nvSpPr>
          <p:cNvPr id="77" name="Rectangle 73"/>
          <p:cNvSpPr/>
          <p:nvPr/>
        </p:nvSpPr>
        <p:spPr>
          <a:xfrm>
            <a:off x="7358647" y="3184277"/>
            <a:ext cx="5047391" cy="2880320"/>
          </a:xfrm>
          <a:prstGeom prst="rect">
            <a:avLst/>
          </a:prstGeom>
          <a:solidFill>
            <a:srgbClr val="37A76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20000"/>
              </a:lnSpc>
              <a:spcBef>
                <a:spcPts val="0"/>
              </a:spcBef>
              <a:spcAft>
                <a:spcPts val="0"/>
              </a:spcAft>
              <a:buClrTx/>
              <a:buSzTx/>
              <a:buFontTx/>
              <a:buNone/>
              <a:defRPr/>
            </a:pPr>
            <a:r>
              <a:rPr lang="en-US" altLang="zh-CN" sz="1600" dirty="0">
                <a:solidFill>
                  <a:schemeClr val="bg1"/>
                </a:solidFill>
                <a:latin typeface="宋体" panose="02010600030101010101" pitchFamily="2" charset="-122"/>
              </a:rPr>
              <a:t>《</a:t>
            </a:r>
            <a:r>
              <a:rPr lang="zh-CN" altLang="en-US" sz="1600" dirty="0">
                <a:solidFill>
                  <a:schemeClr val="bg1"/>
                </a:solidFill>
                <a:latin typeface="宋体" panose="02010600030101010101" pitchFamily="2" charset="-122"/>
              </a:rPr>
              <a:t>建筑施工特种作业人员管理规定</a:t>
            </a:r>
            <a:r>
              <a:rPr lang="en-US" altLang="zh-CN" sz="1600" dirty="0">
                <a:solidFill>
                  <a:schemeClr val="bg1"/>
                </a:solidFill>
                <a:latin typeface="宋体" panose="02010600030101010101" pitchFamily="2" charset="-122"/>
              </a:rPr>
              <a:t>》(</a:t>
            </a:r>
            <a:r>
              <a:rPr lang="zh-CN" altLang="en-US" sz="1600" dirty="0">
                <a:solidFill>
                  <a:schemeClr val="bg1"/>
                </a:solidFill>
                <a:latin typeface="宋体" panose="02010600030101010101" pitchFamily="2" charset="-122"/>
              </a:rPr>
              <a:t>建设部建质</a:t>
            </a:r>
            <a:r>
              <a:rPr lang="en-US" altLang="zh-CN" sz="1600" dirty="0">
                <a:solidFill>
                  <a:schemeClr val="bg1"/>
                </a:solidFill>
                <a:latin typeface="宋体" panose="02010600030101010101" pitchFamily="2" charset="-122"/>
              </a:rPr>
              <a:t>[2008]75</a:t>
            </a:r>
            <a:r>
              <a:rPr lang="zh-CN" altLang="en-US" sz="1600" dirty="0">
                <a:solidFill>
                  <a:schemeClr val="bg1"/>
                </a:solidFill>
                <a:latin typeface="宋体" panose="02010600030101010101" pitchFamily="2" charset="-122"/>
              </a:rPr>
              <a:t>号</a:t>
            </a:r>
            <a:r>
              <a:rPr lang="en-US" altLang="zh-CN" sz="1600" dirty="0">
                <a:solidFill>
                  <a:schemeClr val="bg1"/>
                </a:solidFill>
                <a:latin typeface="宋体" panose="02010600030101010101" pitchFamily="2" charset="-122"/>
              </a:rPr>
              <a:t>) </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1</a:t>
            </a:r>
            <a:r>
              <a:rPr lang="zh-CN" altLang="en-US" sz="1600" dirty="0" smtClean="0">
                <a:solidFill>
                  <a:schemeClr val="bg1"/>
                </a:solidFill>
                <a:latin typeface="宋体" panose="02010600030101010101" pitchFamily="2" charset="-122"/>
              </a:rPr>
              <a:t>）建筑电工</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2</a:t>
            </a:r>
            <a:r>
              <a:rPr lang="zh-CN" altLang="en-US" sz="1600" dirty="0" smtClean="0">
                <a:solidFill>
                  <a:schemeClr val="bg1"/>
                </a:solidFill>
                <a:latin typeface="宋体" panose="02010600030101010101" pitchFamily="2" charset="-122"/>
              </a:rPr>
              <a:t>）建筑架子工</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3</a:t>
            </a:r>
            <a:r>
              <a:rPr lang="zh-CN" altLang="en-US" sz="1600" dirty="0" smtClean="0">
                <a:solidFill>
                  <a:schemeClr val="bg1"/>
                </a:solidFill>
                <a:latin typeface="宋体" panose="02010600030101010101" pitchFamily="2" charset="-122"/>
              </a:rPr>
              <a:t>）建筑起重信号司索工</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4</a:t>
            </a:r>
            <a:r>
              <a:rPr lang="zh-CN" altLang="en-US" sz="1600" dirty="0" smtClean="0">
                <a:solidFill>
                  <a:schemeClr val="bg1"/>
                </a:solidFill>
                <a:latin typeface="宋体" panose="02010600030101010101" pitchFamily="2" charset="-122"/>
              </a:rPr>
              <a:t>）建筑起重机械司机</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5</a:t>
            </a:r>
            <a:r>
              <a:rPr lang="zh-CN" altLang="en-US" sz="1600" dirty="0" smtClean="0">
                <a:solidFill>
                  <a:schemeClr val="bg1"/>
                </a:solidFill>
                <a:latin typeface="宋体" panose="02010600030101010101" pitchFamily="2" charset="-122"/>
              </a:rPr>
              <a:t>）建筑起重机械安装拆卸工</a:t>
            </a:r>
            <a:endParaRPr lang="en-US" altLang="zh-CN" sz="1600" dirty="0" smtClean="0">
              <a:solidFill>
                <a:schemeClr val="bg1"/>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b="1" dirty="0" smtClean="0">
                <a:solidFill>
                  <a:srgbClr val="FF0000"/>
                </a:solidFill>
                <a:latin typeface="宋体" panose="02010600030101010101" pitchFamily="2" charset="-122"/>
              </a:rPr>
              <a:t>（</a:t>
            </a:r>
            <a:r>
              <a:rPr lang="en-US" altLang="zh-CN" b="1" dirty="0" smtClean="0">
                <a:solidFill>
                  <a:srgbClr val="FF0000"/>
                </a:solidFill>
                <a:latin typeface="宋体" panose="02010600030101010101" pitchFamily="2" charset="-122"/>
              </a:rPr>
              <a:t>6</a:t>
            </a:r>
            <a:r>
              <a:rPr lang="zh-CN" altLang="en-US" b="1" dirty="0" smtClean="0">
                <a:solidFill>
                  <a:srgbClr val="FF0000"/>
                </a:solidFill>
                <a:latin typeface="宋体" panose="02010600030101010101" pitchFamily="2" charset="-122"/>
              </a:rPr>
              <a:t>）高处作业吊篮安装拆卸工</a:t>
            </a:r>
            <a:endParaRPr lang="en-US" altLang="zh-CN" b="1" dirty="0" smtClean="0">
              <a:solidFill>
                <a:srgbClr val="FF0000"/>
              </a:solidFill>
              <a:latin typeface="宋体" panose="02010600030101010101" pitchFamily="2" charset="-122"/>
            </a:endParaRPr>
          </a:p>
          <a:p>
            <a:pPr marL="0" marR="0" lvl="0" indent="0" algn="just" defTabSz="914400" eaLnBrk="1" fontAlgn="auto" latinLnBrk="0" hangingPunct="1">
              <a:lnSpc>
                <a:spcPct val="120000"/>
              </a:lnSpc>
              <a:spcBef>
                <a:spcPts val="0"/>
              </a:spcBef>
              <a:spcAft>
                <a:spcPts val="0"/>
              </a:spcAft>
              <a:buClrTx/>
              <a:buSzTx/>
              <a:buFontTx/>
              <a:buNone/>
              <a:defRPr/>
            </a:pPr>
            <a:r>
              <a:rPr lang="zh-CN" altLang="en-US" sz="1600" dirty="0" smtClean="0">
                <a:solidFill>
                  <a:schemeClr val="bg1"/>
                </a:solidFill>
                <a:latin typeface="宋体" panose="02010600030101010101" pitchFamily="2" charset="-122"/>
              </a:rPr>
              <a:t>（</a:t>
            </a:r>
            <a:r>
              <a:rPr lang="en-US" altLang="zh-CN" sz="1600" dirty="0" smtClean="0">
                <a:solidFill>
                  <a:schemeClr val="bg1"/>
                </a:solidFill>
                <a:latin typeface="宋体" panose="02010600030101010101" pitchFamily="2" charset="-122"/>
              </a:rPr>
              <a:t>7</a:t>
            </a:r>
            <a:r>
              <a:rPr lang="zh-CN" altLang="en-US" sz="1600" dirty="0" smtClean="0">
                <a:solidFill>
                  <a:schemeClr val="bg1"/>
                </a:solidFill>
                <a:latin typeface="宋体" panose="02010600030101010101" pitchFamily="2" charset="-122"/>
              </a:rPr>
              <a:t>）经省级以上行政主管部门认定的其他特种作业。</a:t>
            </a:r>
            <a:endParaRPr lang="en-US" altLang="zh-CN" sz="1600" dirty="0" smtClean="0">
              <a:solidFill>
                <a:schemeClr val="bg1"/>
              </a:solidFill>
              <a:latin typeface="宋体" panose="02010600030101010101" pitchFamily="2" charset="-122"/>
            </a:endParaRPr>
          </a:p>
        </p:txBody>
      </p:sp>
      <p:sp>
        <p:nvSpPr>
          <p:cNvPr id="82" name="Rectangle 77"/>
          <p:cNvSpPr/>
          <p:nvPr/>
        </p:nvSpPr>
        <p:spPr>
          <a:xfrm>
            <a:off x="762072" y="1774094"/>
            <a:ext cx="3924416" cy="1558088"/>
          </a:xfrm>
          <a:prstGeom prst="rect">
            <a:avLst/>
          </a:prstGeom>
          <a:solidFill>
            <a:srgbClr val="99CB38"/>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smtClean="0">
                <a:ln>
                  <a:noFill/>
                </a:ln>
                <a:solidFill>
                  <a:schemeClr val="bg1"/>
                </a:solidFill>
                <a:effectLst/>
                <a:uLnTx/>
                <a:uFillTx/>
                <a:latin typeface="Arial" panose="020B0604020202020204"/>
                <a:ea typeface="微软雅黑" panose="020B0503020204020204" pitchFamily="34" charset="-122"/>
                <a:cs typeface="+mn-ea"/>
                <a:sym typeface="Arial" panose="020B0604020202020204"/>
              </a:rPr>
              <a:t>作业环境、人员资格、人员劳动防护用品的佩戴、相关技术要求、危险点及预防措施、安全注意事项、安全操作规程、应急错、职业健康安全管理要求</a:t>
            </a:r>
            <a:endParaRPr kumimoji="0" lang="en-GB" sz="1600" b="0" i="0" u="none" strike="noStrike" kern="0" cap="none" spc="0" normalizeH="0" baseline="0" noProof="0" dirty="0">
              <a:ln>
                <a:noFill/>
              </a:ln>
              <a:solidFill>
                <a:schemeClr val="bg1"/>
              </a:solidFill>
              <a:effectLst/>
              <a:uLnTx/>
              <a:uFillTx/>
              <a:latin typeface="Arial" panose="020B0604020202020204"/>
              <a:ea typeface="微软雅黑" panose="020B0503020204020204" pitchFamily="34" charset="-122"/>
              <a:cs typeface="+mn-ea"/>
              <a:sym typeface="Arial" panose="020B0604020202020204"/>
            </a:endParaRPr>
          </a:p>
        </p:txBody>
      </p:sp>
      <p:sp>
        <p:nvSpPr>
          <p:cNvPr id="89" name="TextBox 88"/>
          <p:cNvSpPr txBox="1"/>
          <p:nvPr/>
        </p:nvSpPr>
        <p:spPr>
          <a:xfrm flipH="1">
            <a:off x="7302625" y="1991643"/>
            <a:ext cx="1384995" cy="303801"/>
          </a:xfrm>
          <a:prstGeom prst="rect">
            <a:avLst/>
          </a:prstGeom>
          <a:noFill/>
        </p:spPr>
        <p:txBody>
          <a:bodyPr wrap="none" lIns="0" tIns="0" rIns="0" bIns="0" rtlCol="0">
            <a:spAutoFit/>
          </a:bodyPr>
          <a:lstStyle/>
          <a:p>
            <a:pPr marL="0" marR="0" lvl="0" indent="0" algn="r" defTabSz="914400" eaLnBrk="1" fontAlgn="auto" latinLnBrk="0" hangingPunct="1">
              <a:lnSpc>
                <a:spcPct val="12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rPr>
              <a:t>安全技术交底</a:t>
            </a:r>
            <a:endParaRPr kumimoji="0" lang="en-GB" b="1" i="0" u="none" strike="noStrike" kern="0" cap="none" spc="0" normalizeH="0" baseline="0" noProof="0" dirty="0">
              <a:ln>
                <a:noFill/>
              </a:ln>
              <a:solidFill>
                <a:srgbClr val="E2DFCC">
                  <a:lumMod val="25000"/>
                </a:srgbClr>
              </a:solidFill>
              <a:effectLst/>
              <a:uLnTx/>
              <a:uFillTx/>
              <a:latin typeface="Arial" panose="020B0604020202020204"/>
              <a:ea typeface="微软雅黑" panose="020B0503020204020204" pitchFamily="34" charset="-122"/>
              <a:cs typeface="+mn-ea"/>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2411514" cy="369332"/>
              <a:chOff x="1" y="378896"/>
              <a:chExt cx="2411514" cy="405074"/>
            </a:xfrm>
          </p:grpSpPr>
          <p:sp>
            <p:nvSpPr>
              <p:cNvPr id="3"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84759" y="952029"/>
            <a:ext cx="6429375" cy="3000821"/>
          </a:xfrm>
          <a:prstGeom prst="rect">
            <a:avLst/>
          </a:prstGeom>
        </p:spPr>
        <p:txBody>
          <a:bodyPr>
            <a:spAutoFit/>
          </a:bodyPr>
          <a:lstStyle/>
          <a:p>
            <a:pPr defTabSz="576580">
              <a:lnSpc>
                <a:spcPct val="150000"/>
              </a:lnSpc>
            </a:pPr>
            <a:r>
              <a:rPr lang="zh-CN" altLang="en-US" dirty="0" smtClean="0">
                <a:latin typeface="+mn-ea"/>
                <a:ea typeface="+mn-ea"/>
              </a:rPr>
              <a:t>       吊篮</a:t>
            </a:r>
            <a:r>
              <a:rPr lang="zh-CN" altLang="en-US" dirty="0">
                <a:latin typeface="+mn-ea"/>
                <a:ea typeface="+mn-ea"/>
              </a:rPr>
              <a:t>是建筑工程高空作业使用较</a:t>
            </a:r>
            <a:r>
              <a:rPr lang="zh-CN" altLang="en-US" dirty="0" smtClean="0">
                <a:latin typeface="+mn-ea"/>
                <a:ea typeface="+mn-ea"/>
              </a:rPr>
              <a:t>常见机械，</a:t>
            </a:r>
            <a:r>
              <a:rPr lang="zh-CN" altLang="en-US" dirty="0">
                <a:latin typeface="+mn-ea"/>
                <a:ea typeface="+mn-ea"/>
              </a:rPr>
              <a:t>作用于幕墙安装，外墙清洗、外墙保温、外墙涂料等。因吊篮是一种能够替代传统脚手架，可减轻劳动强度，提高工作效率，并能够重复使用的高处作业设备。建筑吊篮的使用已经逐渐成为一种趋势，在高层、多层高出作业中得到广泛认可。使用吊篮安装便捷，可免搭脚手架，而且工作效率大幅提高，但是由于在使用过程中点多、面广管理方面也存在一定的难度。</a:t>
            </a:r>
            <a:endParaRPr lang="en-US" altLang="zh-CN" dirty="0">
              <a:latin typeface="+mn-ea"/>
              <a:ea typeface="+mn-ea"/>
            </a:endParaRPr>
          </a:p>
        </p:txBody>
      </p:sp>
      <p:sp>
        <p:nvSpPr>
          <p:cNvPr id="14" name="TextBox 13"/>
          <p:cNvSpPr txBox="1"/>
          <p:nvPr/>
        </p:nvSpPr>
        <p:spPr>
          <a:xfrm>
            <a:off x="7790767" y="4624437"/>
            <a:ext cx="4271994" cy="1431161"/>
          </a:xfrm>
          <a:prstGeom prst="rect">
            <a:avLst/>
          </a:prstGeom>
          <a:noFill/>
        </p:spPr>
        <p:txBody>
          <a:bodyPr wrap="square" rtlCol="0">
            <a:spAutoFit/>
          </a:bodyPr>
          <a:lstStyle/>
          <a:p>
            <a:pPr>
              <a:lnSpc>
                <a:spcPct val="150000"/>
              </a:lnSpc>
            </a:pPr>
            <a:r>
              <a:rPr lang="zh-CN" altLang="en-US" b="1" dirty="0">
                <a:latin typeface="+mn-ea"/>
                <a:ea typeface="+mn-ea"/>
              </a:rPr>
              <a:t>特点：</a:t>
            </a:r>
            <a:r>
              <a:rPr lang="zh-CN" altLang="en-US" dirty="0">
                <a:latin typeface="+mn-ea"/>
                <a:ea typeface="+mn-ea"/>
              </a:rPr>
              <a:t>吊篮操作灵活，移位容易，方便实用，</a:t>
            </a:r>
            <a:r>
              <a:rPr lang="zh-CN" altLang="en-US" sz="2000" b="1" dirty="0">
                <a:solidFill>
                  <a:srgbClr val="FF0000"/>
                </a:solidFill>
                <a:latin typeface="+mn-ea"/>
                <a:ea typeface="+mn-ea"/>
              </a:rPr>
              <a:t>安全</a:t>
            </a:r>
            <a:r>
              <a:rPr lang="zh-CN" altLang="en-US" sz="2000" b="1" dirty="0" smtClean="0">
                <a:solidFill>
                  <a:srgbClr val="FF0000"/>
                </a:solidFill>
                <a:latin typeface="+mn-ea"/>
                <a:ea typeface="+mn-ea"/>
              </a:rPr>
              <a:t>可靠</a:t>
            </a:r>
            <a:r>
              <a:rPr lang="zh-CN" altLang="en-US" dirty="0">
                <a:latin typeface="+mn-ea"/>
                <a:ea typeface="+mn-ea"/>
              </a:rPr>
              <a:t>，</a:t>
            </a:r>
            <a:r>
              <a:rPr lang="zh-CN" altLang="en-US" dirty="0" smtClean="0">
                <a:latin typeface="+mn-ea"/>
                <a:ea typeface="+mn-ea"/>
              </a:rPr>
              <a:t>使</a:t>
            </a:r>
            <a:r>
              <a:rPr lang="zh-CN" altLang="en-US" dirty="0">
                <a:latin typeface="+mn-ea"/>
                <a:ea typeface="+mn-ea"/>
              </a:rPr>
              <a:t>施工成本降低，施工费用为传统脚手架的</a:t>
            </a:r>
            <a:r>
              <a:rPr lang="en-US" altLang="zh-CN" sz="2000" b="1" dirty="0">
                <a:solidFill>
                  <a:srgbClr val="FF0000"/>
                </a:solidFill>
                <a:latin typeface="+mn-ea"/>
                <a:ea typeface="+mn-ea"/>
              </a:rPr>
              <a:t>28</a:t>
            </a:r>
            <a:r>
              <a:rPr lang="en-US" altLang="zh-CN" sz="2000" b="1" dirty="0" smtClean="0">
                <a:solidFill>
                  <a:srgbClr val="FF0000"/>
                </a:solidFill>
                <a:latin typeface="+mn-ea"/>
                <a:ea typeface="+mn-ea"/>
              </a:rPr>
              <a:t>%</a:t>
            </a:r>
            <a:r>
              <a:rPr lang="zh-CN" altLang="en-US" dirty="0" smtClean="0">
                <a:latin typeface="+mn-ea"/>
                <a:ea typeface="+mn-ea"/>
              </a:rPr>
              <a:t>。</a:t>
            </a:r>
            <a:endParaRPr lang="zh-CN" altLang="en-US" dirty="0">
              <a:latin typeface="+mn-ea"/>
              <a:ea typeface="+mn-ea"/>
            </a:endParaRPr>
          </a:p>
        </p:txBody>
      </p:sp>
      <p:pic>
        <p:nvPicPr>
          <p:cNvPr id="5122" name="Picture 2" descr="http://scjt666.com/upload/image/20150421054249_53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079" y="793497"/>
            <a:ext cx="3657370" cy="34714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g1.baiyewang.com/img2/4/798/79/10197079/msgpic/5142aa9e735a694656c47d478c0ad9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51" y="4029609"/>
            <a:ext cx="5976664" cy="2241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1719343" cy="369332"/>
              <a:chOff x="1" y="378896"/>
              <a:chExt cx="1719343" cy="405074"/>
            </a:xfrm>
          </p:grpSpPr>
          <p:sp>
            <p:nvSpPr>
              <p:cNvPr id="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00783" y="952029"/>
            <a:ext cx="3246995" cy="461665"/>
          </a:xfrm>
          <a:prstGeom prst="rect">
            <a:avLst/>
          </a:prstGeom>
          <a:noFill/>
        </p:spPr>
        <p:txBody>
          <a:bodyPr wrap="square" rtlCol="0">
            <a:spAutoFit/>
          </a:bodyPr>
          <a:lstStyle/>
          <a:p>
            <a:r>
              <a:rPr lang="zh-CN" altLang="en-US" sz="2400" b="1" dirty="0" smtClean="0">
                <a:latin typeface="+mn-ea"/>
                <a:ea typeface="+mn-ea"/>
              </a:rPr>
              <a:t>安装过程中</a:t>
            </a:r>
            <a:endParaRPr lang="zh-CN" altLang="en-US" sz="2400" b="1" dirty="0">
              <a:latin typeface="+mn-ea"/>
              <a:ea typeface="+mn-ea"/>
            </a:endParaRPr>
          </a:p>
        </p:txBody>
      </p:sp>
      <p:sp>
        <p:nvSpPr>
          <p:cNvPr id="12" name="矩形 11"/>
          <p:cNvSpPr/>
          <p:nvPr/>
        </p:nvSpPr>
        <p:spPr>
          <a:xfrm>
            <a:off x="1460823" y="1790468"/>
            <a:ext cx="6312947" cy="369332"/>
          </a:xfrm>
          <a:prstGeom prst="rect">
            <a:avLst/>
          </a:prstGeom>
        </p:spPr>
        <p:txBody>
          <a:bodyPr wrap="none">
            <a:spAutoFit/>
          </a:bodyPr>
          <a:lstStyle/>
          <a:p>
            <a:r>
              <a:rPr lang="en-US" altLang="zh-CN" dirty="0"/>
              <a:t>《</a:t>
            </a:r>
            <a:r>
              <a:rPr lang="zh-CN" altLang="en-US" dirty="0"/>
              <a:t>危险性较大的分部分项工程安全管理办法</a:t>
            </a:r>
            <a:r>
              <a:rPr lang="en-US" altLang="zh-CN" dirty="0" smtClean="0"/>
              <a:t>》2009</a:t>
            </a:r>
            <a:r>
              <a:rPr lang="zh-CN" altLang="en-US" dirty="0" smtClean="0"/>
              <a:t>年</a:t>
            </a:r>
            <a:r>
              <a:rPr lang="en-US" altLang="zh-CN" dirty="0" smtClean="0"/>
              <a:t>5</a:t>
            </a:r>
            <a:r>
              <a:rPr lang="zh-CN" altLang="en-US" dirty="0" smtClean="0"/>
              <a:t>月</a:t>
            </a:r>
            <a:r>
              <a:rPr lang="en-US" altLang="zh-CN" dirty="0" smtClean="0"/>
              <a:t>13</a:t>
            </a:r>
            <a:r>
              <a:rPr lang="zh-CN" altLang="en-US" dirty="0" smtClean="0"/>
              <a:t>日</a:t>
            </a:r>
            <a:endParaRPr lang="zh-CN" altLang="en-US" dirty="0"/>
          </a:p>
        </p:txBody>
      </p:sp>
      <p:sp>
        <p:nvSpPr>
          <p:cNvPr id="19" name="矩形 18"/>
          <p:cNvSpPr/>
          <p:nvPr/>
        </p:nvSpPr>
        <p:spPr>
          <a:xfrm>
            <a:off x="1460823" y="2253874"/>
            <a:ext cx="6365105" cy="369332"/>
          </a:xfrm>
          <a:prstGeom prst="rect">
            <a:avLst/>
          </a:prstGeom>
        </p:spPr>
        <p:txBody>
          <a:bodyPr wrap="square">
            <a:spAutoFit/>
          </a:bodyPr>
          <a:lstStyle/>
          <a:p>
            <a:r>
              <a:rPr lang="en-US" altLang="zh-CN" dirty="0" smtClean="0"/>
              <a:t>《</a:t>
            </a:r>
            <a:r>
              <a:rPr lang="zh-CN" altLang="en-US" dirty="0" smtClean="0"/>
              <a:t>危险性较大的分部分项工程安全管理规定</a:t>
            </a:r>
            <a:r>
              <a:rPr lang="en-US" altLang="zh-CN" dirty="0" smtClean="0"/>
              <a:t>》</a:t>
            </a:r>
            <a:r>
              <a:rPr lang="en-US" altLang="zh-CN" dirty="0"/>
              <a:t>2018</a:t>
            </a:r>
            <a:r>
              <a:rPr lang="zh-CN" altLang="en-US" dirty="0"/>
              <a:t>年</a:t>
            </a:r>
            <a:r>
              <a:rPr lang="en-US" altLang="zh-CN" dirty="0"/>
              <a:t>6</a:t>
            </a:r>
            <a:r>
              <a:rPr lang="zh-CN" altLang="en-US" dirty="0"/>
              <a:t>月</a:t>
            </a:r>
            <a:r>
              <a:rPr lang="en-US" altLang="zh-CN" dirty="0"/>
              <a:t>1</a:t>
            </a:r>
            <a:r>
              <a:rPr lang="zh-CN" altLang="en-US" dirty="0"/>
              <a:t>日</a:t>
            </a:r>
          </a:p>
        </p:txBody>
      </p:sp>
      <p:grpSp>
        <p:nvGrpSpPr>
          <p:cNvPr id="22" name="组合 21"/>
          <p:cNvGrpSpPr/>
          <p:nvPr/>
        </p:nvGrpSpPr>
        <p:grpSpPr>
          <a:xfrm>
            <a:off x="2396927" y="2857066"/>
            <a:ext cx="7893947" cy="2077729"/>
            <a:chOff x="968625" y="3328293"/>
            <a:chExt cx="5715000" cy="1584325"/>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25" y="3328293"/>
              <a:ext cx="5715000" cy="1584325"/>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1063202" y="4192389"/>
              <a:ext cx="1872208" cy="288032"/>
            </a:xfrm>
            <a:prstGeom prst="rect">
              <a:avLst/>
            </a:prstGeom>
            <a:noFill/>
            <a:ln w="28575">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3" name="TextBox 22"/>
          <p:cNvSpPr txBox="1"/>
          <p:nvPr/>
        </p:nvSpPr>
        <p:spPr>
          <a:xfrm>
            <a:off x="3953331" y="5344357"/>
            <a:ext cx="5130329" cy="646331"/>
          </a:xfrm>
          <a:prstGeom prst="rect">
            <a:avLst/>
          </a:prstGeom>
          <a:noFill/>
        </p:spPr>
        <p:txBody>
          <a:bodyPr wrap="square" rtlCol="0">
            <a:spAutoFit/>
          </a:bodyPr>
          <a:lstStyle/>
          <a:p>
            <a:pPr algn="ctr"/>
            <a:r>
              <a:rPr lang="zh-CN" altLang="en-US" b="1" dirty="0" smtClean="0">
                <a:solidFill>
                  <a:srgbClr val="FF0000"/>
                </a:solidFill>
              </a:rPr>
              <a:t>都将高处作业吊篮归纳为脚手架工程一类的</a:t>
            </a:r>
            <a:endParaRPr lang="en-US" altLang="zh-CN" b="1" dirty="0" smtClean="0">
              <a:solidFill>
                <a:srgbClr val="FF0000"/>
              </a:solidFill>
            </a:endParaRPr>
          </a:p>
          <a:p>
            <a:pPr algn="ctr"/>
            <a:r>
              <a:rPr lang="zh-CN" altLang="en-US" b="1" dirty="0" smtClean="0">
                <a:solidFill>
                  <a:srgbClr val="FF0000"/>
                </a:solidFill>
              </a:rPr>
              <a:t>危险性较大分部分项工程</a:t>
            </a:r>
            <a:endParaRPr lang="zh-CN" alt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97327" y="2081739"/>
            <a:ext cx="6518920" cy="4176713"/>
            <a:chOff x="2809875" y="1527175"/>
            <a:chExt cx="7239000" cy="4176713"/>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75" y="1527175"/>
              <a:ext cx="7239000" cy="4176713"/>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00983" y="1600101"/>
              <a:ext cx="7034731" cy="1480810"/>
            </a:xfrm>
            <a:prstGeom prst="rect">
              <a:avLst/>
            </a:prstGeom>
            <a:noFill/>
            <a:ln w="28575">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2900982" y="3617340"/>
              <a:ext cx="7034731" cy="1480810"/>
            </a:xfrm>
            <a:prstGeom prst="rect">
              <a:avLst/>
            </a:prstGeom>
            <a:noFill/>
            <a:ln w="28575">
              <a:solidFill>
                <a:srgbClr val="37A7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13" y="4048373"/>
            <a:ext cx="5142543" cy="1827623"/>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0" y="6715942"/>
            <a:ext cx="12858750" cy="428775"/>
            <a:chOff x="0" y="6233836"/>
            <a:chExt cx="12192000" cy="428775"/>
          </a:xfrm>
        </p:grpSpPr>
        <p:sp>
          <p:nvSpPr>
            <p:cNvPr id="9" name="矩形 8"/>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2" name="平行四边形 11"/>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3" name="组合 12"/>
          <p:cNvGrpSpPr/>
          <p:nvPr/>
        </p:nvGrpSpPr>
        <p:grpSpPr>
          <a:xfrm>
            <a:off x="0" y="112986"/>
            <a:ext cx="12865177" cy="369332"/>
            <a:chOff x="0" y="87933"/>
            <a:chExt cx="12859116" cy="369332"/>
          </a:xfrm>
        </p:grpSpPr>
        <p:grpSp>
          <p:nvGrpSpPr>
            <p:cNvPr id="14" name="组合 13"/>
            <p:cNvGrpSpPr/>
            <p:nvPr/>
          </p:nvGrpSpPr>
          <p:grpSpPr>
            <a:xfrm>
              <a:off x="1" y="87933"/>
              <a:ext cx="1719343" cy="369332"/>
              <a:chOff x="1" y="378896"/>
              <a:chExt cx="1719343" cy="405074"/>
            </a:xfrm>
          </p:grpSpPr>
          <p:sp>
            <p:nvSpPr>
              <p:cNvPr id="16"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7" name="组合 16"/>
              <p:cNvGrpSpPr/>
              <p:nvPr/>
            </p:nvGrpSpPr>
            <p:grpSpPr>
              <a:xfrm>
                <a:off x="1" y="425063"/>
                <a:ext cx="529962" cy="335613"/>
                <a:chOff x="1" y="363398"/>
                <a:chExt cx="529962" cy="335613"/>
              </a:xfrm>
            </p:grpSpPr>
            <p:sp>
              <p:nvSpPr>
                <p:cNvPr id="18" name="矩形 17"/>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9" name="矩形 18"/>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5" name="直接连接符 14"/>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100783" y="952029"/>
            <a:ext cx="6048672" cy="461665"/>
          </a:xfrm>
          <a:prstGeom prst="rect">
            <a:avLst/>
          </a:prstGeom>
          <a:noFill/>
        </p:spPr>
        <p:txBody>
          <a:bodyPr wrap="square" rtlCol="0">
            <a:spAutoFit/>
          </a:bodyPr>
          <a:lstStyle/>
          <a:p>
            <a:r>
              <a:rPr lang="zh-CN" altLang="en-US" sz="2400" b="1" dirty="0">
                <a:latin typeface="+mn-ea"/>
                <a:ea typeface="+mn-ea"/>
              </a:rPr>
              <a:t>落实危险性较大的分部分项工程的旁站监督</a:t>
            </a:r>
          </a:p>
        </p:txBody>
      </p:sp>
      <p:sp>
        <p:nvSpPr>
          <p:cNvPr id="21" name="TextBox 20"/>
          <p:cNvSpPr txBox="1"/>
          <p:nvPr/>
        </p:nvSpPr>
        <p:spPr>
          <a:xfrm>
            <a:off x="869236" y="2081739"/>
            <a:ext cx="4464496" cy="1338828"/>
          </a:xfrm>
          <a:prstGeom prst="rect">
            <a:avLst/>
          </a:prstGeom>
          <a:noFill/>
        </p:spPr>
        <p:txBody>
          <a:bodyPr wrap="square" rtlCol="0">
            <a:spAutoFit/>
          </a:bodyPr>
          <a:lstStyle/>
          <a:p>
            <a:pPr>
              <a:lnSpc>
                <a:spcPct val="150000"/>
              </a:lnSpc>
            </a:pPr>
            <a:r>
              <a:rPr lang="zh-CN" altLang="en-US" dirty="0" smtClean="0">
                <a:latin typeface="+mn-ea"/>
                <a:ea typeface="+mn-ea"/>
              </a:rPr>
              <a:t>旁站监督内容：</a:t>
            </a:r>
            <a:endParaRPr lang="en-US" altLang="zh-CN" dirty="0" smtClean="0">
              <a:latin typeface="+mn-ea"/>
              <a:ea typeface="+mn-ea"/>
            </a:endParaRPr>
          </a:p>
          <a:p>
            <a:pPr>
              <a:lnSpc>
                <a:spcPct val="150000"/>
              </a:lnSpc>
            </a:pPr>
            <a:r>
              <a:rPr lang="zh-CN" altLang="en-US" dirty="0" smtClean="0">
                <a:latin typeface="+mn-ea"/>
                <a:ea typeface="+mn-ea"/>
              </a:rPr>
              <a:t>       是否开展安全技术交底、劳动防护用品是否佩戴、安全防护措施是否到位。</a:t>
            </a:r>
            <a:endParaRPr lang="zh-CN" altLang="en-US"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 0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982" y="3056506"/>
            <a:ext cx="2332267" cy="3235309"/>
          </a:xfrm>
          <a:prstGeom prst="rect">
            <a:avLst/>
          </a:prstGeom>
          <a:ln w="28575">
            <a:solidFill>
              <a:srgbClr val="92D050"/>
            </a:solidFill>
          </a:ln>
        </p:spPr>
      </p:pic>
      <p:pic>
        <p:nvPicPr>
          <p:cNvPr id="4" name="图片 3" descr="333 0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383" y="3056507"/>
            <a:ext cx="2331280" cy="3235309"/>
          </a:xfrm>
          <a:prstGeom prst="rect">
            <a:avLst/>
          </a:prstGeom>
          <a:ln w="28575">
            <a:solidFill>
              <a:srgbClr val="92D050"/>
            </a:solidFill>
          </a:ln>
        </p:spPr>
      </p:pic>
      <p:grpSp>
        <p:nvGrpSpPr>
          <p:cNvPr id="5" name="组合 4"/>
          <p:cNvGrpSpPr/>
          <p:nvPr/>
        </p:nvGrpSpPr>
        <p:grpSpPr>
          <a:xfrm>
            <a:off x="0" y="6715942"/>
            <a:ext cx="12858750" cy="428775"/>
            <a:chOff x="0" y="6233836"/>
            <a:chExt cx="12192000" cy="428775"/>
          </a:xfrm>
        </p:grpSpPr>
        <p:sp>
          <p:nvSpPr>
            <p:cNvPr id="6" name="矩形 5"/>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8" name="平行四边形 7"/>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0" name="组合 9"/>
          <p:cNvGrpSpPr/>
          <p:nvPr/>
        </p:nvGrpSpPr>
        <p:grpSpPr>
          <a:xfrm>
            <a:off x="0" y="112986"/>
            <a:ext cx="12865177" cy="369332"/>
            <a:chOff x="0" y="87933"/>
            <a:chExt cx="12859116" cy="369332"/>
          </a:xfrm>
        </p:grpSpPr>
        <p:grpSp>
          <p:nvGrpSpPr>
            <p:cNvPr id="11" name="组合 10"/>
            <p:cNvGrpSpPr/>
            <p:nvPr/>
          </p:nvGrpSpPr>
          <p:grpSpPr>
            <a:xfrm>
              <a:off x="1" y="87933"/>
              <a:ext cx="1719343" cy="369332"/>
              <a:chOff x="1" y="378896"/>
              <a:chExt cx="1719343" cy="405074"/>
            </a:xfrm>
          </p:grpSpPr>
          <p:sp>
            <p:nvSpPr>
              <p:cNvPr id="1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吊篮管理</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4" name="组合 13"/>
              <p:cNvGrpSpPr/>
              <p:nvPr/>
            </p:nvGrpSpPr>
            <p:grpSpPr>
              <a:xfrm>
                <a:off x="1" y="425063"/>
                <a:ext cx="529962" cy="335613"/>
                <a:chOff x="1" y="363398"/>
                <a:chExt cx="529962" cy="335613"/>
              </a:xfrm>
            </p:grpSpPr>
            <p:sp>
              <p:nvSpPr>
                <p:cNvPr id="15" name="矩形 1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6" name="矩形 1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2" name="直接连接符 11"/>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吊篮检测</a:t>
            </a:r>
            <a:endParaRPr lang="zh-CN" altLang="en-US" sz="2400" b="1" dirty="0">
              <a:latin typeface="+mn-ea"/>
              <a:ea typeface="+mn-ea"/>
            </a:endParaRPr>
          </a:p>
        </p:txBody>
      </p:sp>
      <p:sp>
        <p:nvSpPr>
          <p:cNvPr id="18" name="矩形 17"/>
          <p:cNvSpPr/>
          <p:nvPr/>
        </p:nvSpPr>
        <p:spPr>
          <a:xfrm>
            <a:off x="1100783" y="1657504"/>
            <a:ext cx="10368705" cy="1338828"/>
          </a:xfrm>
          <a:prstGeom prst="rect">
            <a:avLst/>
          </a:prstGeom>
        </p:spPr>
        <p:txBody>
          <a:bodyPr wrap="square">
            <a:spAutoFit/>
          </a:bodyPr>
          <a:lstStyle/>
          <a:p>
            <a:pPr>
              <a:lnSpc>
                <a:spcPct val="150000"/>
              </a:lnSpc>
            </a:pPr>
            <a:r>
              <a:rPr lang="zh-CN" altLang="en-US" kern="0" dirty="0" smtClean="0">
                <a:latin typeface="+mn-ea"/>
                <a:ea typeface="+mn-ea"/>
              </a:rPr>
              <a:t>       吊篮</a:t>
            </a:r>
            <a:r>
              <a:rPr lang="zh-CN" altLang="en-US" kern="0" dirty="0">
                <a:latin typeface="+mn-ea"/>
                <a:ea typeface="+mn-ea"/>
              </a:rPr>
              <a:t>安装</a:t>
            </a:r>
            <a:r>
              <a:rPr lang="zh-CN" altLang="en-US" kern="0" dirty="0" smtClean="0">
                <a:latin typeface="+mn-ea"/>
                <a:ea typeface="+mn-ea"/>
              </a:rPr>
              <a:t>完成应</a:t>
            </a:r>
            <a:r>
              <a:rPr lang="zh-CN" altLang="en-US" kern="0" dirty="0">
                <a:latin typeface="+mn-ea"/>
                <a:ea typeface="+mn-ea"/>
              </a:rPr>
              <a:t>及时</a:t>
            </a:r>
            <a:r>
              <a:rPr lang="zh-CN" altLang="en-US" kern="0" dirty="0" smtClean="0">
                <a:latin typeface="+mn-ea"/>
                <a:ea typeface="+mn-ea"/>
              </a:rPr>
              <a:t>报送具有检测资质的检测</a:t>
            </a:r>
            <a:r>
              <a:rPr lang="zh-CN" altLang="en-US" kern="0" dirty="0">
                <a:latin typeface="+mn-ea"/>
                <a:ea typeface="+mn-ea"/>
              </a:rPr>
              <a:t>单位对吊篮进行检测</a:t>
            </a:r>
            <a:r>
              <a:rPr lang="zh-CN" altLang="en-US" kern="0" dirty="0" smtClean="0">
                <a:latin typeface="+mn-ea"/>
                <a:ea typeface="+mn-ea"/>
              </a:rPr>
              <a:t>，并取得相应的检验报告；未经</a:t>
            </a:r>
            <a:r>
              <a:rPr lang="zh-CN" altLang="en-US" kern="0" dirty="0">
                <a:latin typeface="+mn-ea"/>
                <a:ea typeface="+mn-ea"/>
              </a:rPr>
              <a:t>检测合格的吊篮不得使用</a:t>
            </a:r>
            <a:r>
              <a:rPr lang="zh-CN" altLang="en-US" kern="0" dirty="0" smtClean="0">
                <a:latin typeface="+mn-ea"/>
                <a:ea typeface="+mn-ea"/>
              </a:rPr>
              <a:t>。</a:t>
            </a:r>
            <a:endParaRPr lang="en-US" altLang="zh-CN" kern="0" dirty="0" smtClean="0">
              <a:latin typeface="+mn-ea"/>
              <a:ea typeface="+mn-ea"/>
            </a:endParaRPr>
          </a:p>
          <a:p>
            <a:pPr>
              <a:lnSpc>
                <a:spcPct val="150000"/>
              </a:lnSpc>
            </a:pPr>
            <a:r>
              <a:rPr lang="zh-CN" altLang="en-US" kern="0" dirty="0" smtClean="0">
                <a:latin typeface="+mn-ea"/>
                <a:ea typeface="+mn-ea"/>
              </a:rPr>
              <a:t>       吊篮在经过竖</a:t>
            </a:r>
            <a:r>
              <a:rPr lang="zh-CN" altLang="en-US" kern="0" dirty="0">
                <a:latin typeface="+mn-ea"/>
                <a:ea typeface="+mn-ea"/>
              </a:rPr>
              <a:t>向移位后</a:t>
            </a:r>
            <a:r>
              <a:rPr lang="zh-CN" altLang="en-US" kern="0" dirty="0" smtClean="0">
                <a:latin typeface="+mn-ea"/>
                <a:ea typeface="+mn-ea"/>
              </a:rPr>
              <a:t>，应当重新进行吊篮检测。</a:t>
            </a:r>
            <a:endParaRPr lang="zh-CN" altLang="en-US"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p:cNvSpPr txBox="1"/>
          <p:nvPr/>
        </p:nvSpPr>
        <p:spPr>
          <a:xfrm>
            <a:off x="7509495" y="2673226"/>
            <a:ext cx="2236510" cy="707886"/>
          </a:xfrm>
          <a:prstGeom prst="rect">
            <a:avLst/>
          </a:prstGeom>
          <a:noFill/>
        </p:spPr>
        <p:txBody>
          <a:bodyPr wrap="none" rtlCol="0">
            <a:spAutoFit/>
          </a:bodyPr>
          <a:lstStyle/>
          <a:p>
            <a:pPr marL="0" lvl="1" algn="r"/>
            <a:r>
              <a:rPr lang="zh-CN" altLang="en-US" sz="4000" dirty="0" smtClean="0">
                <a:solidFill>
                  <a:schemeClr val="bg1"/>
                </a:solidFill>
                <a:latin typeface="微软雅黑" panose="020B0503020204020204" pitchFamily="34" charset="-122"/>
                <a:ea typeface="微软雅黑" panose="020B0503020204020204" pitchFamily="34" charset="-122"/>
              </a:rPr>
              <a:t>日常检查</a:t>
            </a:r>
            <a:endParaRPr lang="en-US" altLang="zh-CN" sz="4000"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633394" y="3479147"/>
            <a:ext cx="4188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Rectangle 3"/>
          <p:cNvSpPr txBox="1">
            <a:spLocks noChangeArrowheads="1"/>
          </p:cNvSpPr>
          <p:nvPr/>
        </p:nvSpPr>
        <p:spPr>
          <a:xfrm>
            <a:off x="1100783" y="1600101"/>
            <a:ext cx="10240722" cy="921412"/>
          </a:xfrm>
          <a:prstGeom prst="rect">
            <a:avLst/>
          </a:prstGeom>
        </p:spPr>
        <p:txBody>
          <a:bodyPr/>
          <a:lstStyle>
            <a:lvl1pPr marL="342900" indent="-342900" algn="l" rtl="0" eaLnBrk="0" fontAlgn="base" hangingPunct="0">
              <a:lnSpc>
                <a:spcPct val="150000"/>
              </a:lnSpc>
              <a:spcBef>
                <a:spcPct val="20000"/>
              </a:spcBef>
              <a:spcAft>
                <a:spcPct val="0"/>
              </a:spcAft>
              <a:buChar char="•"/>
              <a:defRPr>
                <a:solidFill>
                  <a:srgbClr val="4D4D4D"/>
                </a:solidFill>
                <a:latin typeface="+mn-lt"/>
                <a:ea typeface="+mn-ea"/>
                <a:cs typeface="+mn-cs"/>
              </a:defRPr>
            </a:lvl1pPr>
            <a:lvl2pPr marL="742950" indent="-285750" algn="l" rtl="0" eaLnBrk="0" fontAlgn="base" hangingPunct="0">
              <a:lnSpc>
                <a:spcPct val="150000"/>
              </a:lnSpc>
              <a:spcBef>
                <a:spcPct val="20000"/>
              </a:spcBef>
              <a:spcAft>
                <a:spcPct val="0"/>
              </a:spcAft>
              <a:buChar char="–"/>
              <a:defRPr>
                <a:solidFill>
                  <a:srgbClr val="4D4D4D"/>
                </a:solidFill>
                <a:latin typeface="+mn-lt"/>
                <a:ea typeface="+mn-ea"/>
              </a:defRPr>
            </a:lvl2pPr>
            <a:lvl3pPr marL="1143000" indent="-228600" algn="l" rtl="0" eaLnBrk="0" fontAlgn="base" hangingPunct="0">
              <a:lnSpc>
                <a:spcPct val="150000"/>
              </a:lnSpc>
              <a:spcBef>
                <a:spcPct val="20000"/>
              </a:spcBef>
              <a:spcAft>
                <a:spcPct val="0"/>
              </a:spcAft>
              <a:buChar char="•"/>
              <a:defRPr sz="1600">
                <a:solidFill>
                  <a:srgbClr val="4D4D4D"/>
                </a:solidFill>
                <a:latin typeface="+mn-lt"/>
                <a:ea typeface="+mn-ea"/>
              </a:defRPr>
            </a:lvl3pPr>
            <a:lvl4pPr marL="1600200" indent="-228600" algn="l" rtl="0" eaLnBrk="0" fontAlgn="base" hangingPunct="0">
              <a:lnSpc>
                <a:spcPct val="150000"/>
              </a:lnSpc>
              <a:spcBef>
                <a:spcPct val="20000"/>
              </a:spcBef>
              <a:spcAft>
                <a:spcPct val="0"/>
              </a:spcAft>
              <a:buChar char="–"/>
              <a:defRPr sz="1400">
                <a:solidFill>
                  <a:srgbClr val="4D4D4D"/>
                </a:solidFill>
                <a:latin typeface="+mn-lt"/>
                <a:ea typeface="+mn-ea"/>
              </a:defRPr>
            </a:lvl4pPr>
            <a:lvl5pPr marL="2057400" indent="-228600" algn="l" rtl="0" eaLnBrk="0" fontAlgn="base" hangingPunct="0">
              <a:lnSpc>
                <a:spcPct val="150000"/>
              </a:lnSpc>
              <a:spcBef>
                <a:spcPct val="20000"/>
              </a:spcBef>
              <a:spcAft>
                <a:spcPct val="0"/>
              </a:spcAft>
              <a:buChar char="»"/>
              <a:defRPr sz="1200">
                <a:solidFill>
                  <a:srgbClr val="4D4D4D"/>
                </a:solidFill>
                <a:latin typeface="+mn-lt"/>
                <a:ea typeface="+mn-ea"/>
              </a:defRPr>
            </a:lvl5pPr>
            <a:lvl6pPr marL="2514600" indent="-228600" algn="l" rtl="0" fontAlgn="base">
              <a:lnSpc>
                <a:spcPct val="150000"/>
              </a:lnSpc>
              <a:spcBef>
                <a:spcPct val="20000"/>
              </a:spcBef>
              <a:spcAft>
                <a:spcPct val="0"/>
              </a:spcAft>
              <a:buChar char="»"/>
              <a:defRPr sz="1200">
                <a:solidFill>
                  <a:srgbClr val="4D4D4D"/>
                </a:solidFill>
                <a:latin typeface="+mn-lt"/>
                <a:ea typeface="+mn-ea"/>
              </a:defRPr>
            </a:lvl6pPr>
            <a:lvl7pPr marL="2971800" indent="-228600" algn="l" rtl="0" fontAlgn="base">
              <a:lnSpc>
                <a:spcPct val="150000"/>
              </a:lnSpc>
              <a:spcBef>
                <a:spcPct val="20000"/>
              </a:spcBef>
              <a:spcAft>
                <a:spcPct val="0"/>
              </a:spcAft>
              <a:buChar char="»"/>
              <a:defRPr sz="1200">
                <a:solidFill>
                  <a:srgbClr val="4D4D4D"/>
                </a:solidFill>
                <a:latin typeface="+mn-lt"/>
                <a:ea typeface="+mn-ea"/>
              </a:defRPr>
            </a:lvl7pPr>
            <a:lvl8pPr marL="3429000" indent="-228600" algn="l" rtl="0" fontAlgn="base">
              <a:lnSpc>
                <a:spcPct val="150000"/>
              </a:lnSpc>
              <a:spcBef>
                <a:spcPct val="20000"/>
              </a:spcBef>
              <a:spcAft>
                <a:spcPct val="0"/>
              </a:spcAft>
              <a:buChar char="»"/>
              <a:defRPr sz="1200">
                <a:solidFill>
                  <a:srgbClr val="4D4D4D"/>
                </a:solidFill>
                <a:latin typeface="+mn-lt"/>
                <a:ea typeface="+mn-ea"/>
              </a:defRPr>
            </a:lvl8pPr>
            <a:lvl9pPr marL="3886200" indent="-228600" algn="l" rtl="0" fontAlgn="base">
              <a:lnSpc>
                <a:spcPct val="150000"/>
              </a:lnSpc>
              <a:spcBef>
                <a:spcPct val="20000"/>
              </a:spcBef>
              <a:spcAft>
                <a:spcPct val="0"/>
              </a:spcAft>
              <a:buChar char="»"/>
              <a:defRPr sz="1200">
                <a:solidFill>
                  <a:srgbClr val="4D4D4D"/>
                </a:solidFill>
                <a:latin typeface="+mn-lt"/>
                <a:ea typeface="+mn-ea"/>
              </a:defRPr>
            </a:lvl9pPr>
          </a:lstStyle>
          <a:p>
            <a:pPr marL="0" indent="0" eaLnBrk="1" hangingPunct="1">
              <a:spcBef>
                <a:spcPts val="0"/>
              </a:spcBef>
              <a:buNone/>
            </a:pPr>
            <a:r>
              <a:rPr lang="zh-CN" altLang="en-US" sz="2000" kern="0" dirty="0" smtClean="0">
                <a:solidFill>
                  <a:schemeClr val="tx1"/>
                </a:solidFill>
                <a:latin typeface="微软雅黑" panose="020B0503020204020204" pitchFamily="34" charset="-122"/>
                <a:ea typeface="微软雅黑" panose="020B0503020204020204" pitchFamily="34" charset="-122"/>
              </a:rPr>
              <a:t>       不得</a:t>
            </a:r>
            <a:r>
              <a:rPr lang="zh-CN" altLang="en-US" sz="2000" kern="0" dirty="0">
                <a:solidFill>
                  <a:schemeClr val="tx1"/>
                </a:solidFill>
                <a:latin typeface="微软雅黑" panose="020B0503020204020204" pitchFamily="34" charset="-122"/>
                <a:ea typeface="微软雅黑" panose="020B0503020204020204" pitchFamily="34" charset="-122"/>
              </a:rPr>
              <a:t>使用“自制简易吊篮”（包括用扣件和钢管搭设的吊篮、不经设计</a:t>
            </a:r>
            <a:r>
              <a:rPr lang="zh-CN" altLang="en-US" sz="2000" kern="0" dirty="0" smtClean="0">
                <a:solidFill>
                  <a:schemeClr val="tx1"/>
                </a:solidFill>
                <a:latin typeface="微软雅黑" panose="020B0503020204020204" pitchFamily="34" charset="-122"/>
                <a:ea typeface="微软雅黑" panose="020B0503020204020204" pitchFamily="34" charset="-122"/>
              </a:rPr>
              <a:t>计算就制作</a:t>
            </a:r>
            <a:r>
              <a:rPr lang="zh-CN" altLang="en-US" sz="2000" kern="0" dirty="0">
                <a:solidFill>
                  <a:schemeClr val="tx1"/>
                </a:solidFill>
                <a:latin typeface="微软雅黑" panose="020B0503020204020204" pitchFamily="34" charset="-122"/>
                <a:ea typeface="微软雅黑" panose="020B0503020204020204" pitchFamily="34" charset="-122"/>
              </a:rPr>
              <a:t>出的吊篮、无可靠的安全防护和限位保险装置的吊篮）</a:t>
            </a:r>
            <a:endParaRPr lang="en-US" altLang="zh-CN" sz="2400" b="1" kern="0" dirty="0">
              <a:ea typeface="仿宋_GB2312" pitchFamily="49" charset="-122"/>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23" y="2824237"/>
            <a:ext cx="4523217" cy="3344579"/>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663" y="2824237"/>
            <a:ext cx="4516906" cy="3344579"/>
          </a:xfrm>
          <a:prstGeom prst="rect">
            <a:avLst/>
          </a:prstGeom>
        </p:spPr>
      </p:pic>
      <p:sp>
        <p:nvSpPr>
          <p:cNvPr id="19" name="TextBox 18"/>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悬挂机构</a:t>
            </a:r>
            <a:endParaRPr lang="zh-CN" altLang="en-US" sz="2400" b="1"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6807" y="937123"/>
            <a:ext cx="3024336" cy="261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839" y="3760341"/>
            <a:ext cx="3024336" cy="241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884759" y="3760341"/>
            <a:ext cx="6429375" cy="2346283"/>
          </a:xfrm>
          <a:prstGeom prst="rect">
            <a:avLst/>
          </a:prstGeom>
        </p:spPr>
        <p:txBody>
          <a:bodyPr>
            <a:spAutoFit/>
          </a:bodyPr>
          <a:lstStyle/>
          <a:p>
            <a:pPr eaLnBrk="1" hangingPunct="1">
              <a:lnSpc>
                <a:spcPct val="150000"/>
              </a:lnSpc>
            </a:pPr>
            <a:r>
              <a:rPr lang="zh-CN" altLang="en-US" sz="2000" kern="0" dirty="0" smtClean="0">
                <a:latin typeface="+mn-ea"/>
                <a:ea typeface="+mn-ea"/>
              </a:rPr>
              <a:t>       悬挂</a:t>
            </a:r>
            <a:r>
              <a:rPr lang="zh-CN" altLang="en-US" sz="2000" kern="0" dirty="0">
                <a:latin typeface="+mn-ea"/>
                <a:ea typeface="+mn-ea"/>
              </a:rPr>
              <a:t>机构</a:t>
            </a:r>
            <a:r>
              <a:rPr lang="zh-CN" altLang="en-US" sz="2000" kern="0" dirty="0">
                <a:solidFill>
                  <a:srgbClr val="FF0000"/>
                </a:solidFill>
                <a:latin typeface="+mn-ea"/>
                <a:ea typeface="+mn-ea"/>
              </a:rPr>
              <a:t>前梁外伸悬挑长度不得大于说明书规定的最大极限尺寸</a:t>
            </a:r>
            <a:r>
              <a:rPr lang="zh-CN" altLang="en-US" sz="2000" kern="0" dirty="0">
                <a:latin typeface="+mn-ea"/>
                <a:ea typeface="+mn-ea"/>
              </a:rPr>
              <a:t>；</a:t>
            </a:r>
            <a:r>
              <a:rPr lang="zh-CN" altLang="en-US" sz="2000" kern="0" dirty="0">
                <a:solidFill>
                  <a:srgbClr val="FF0000"/>
                </a:solidFill>
                <a:latin typeface="+mn-ea"/>
                <a:ea typeface="+mn-ea"/>
              </a:rPr>
              <a:t>前后支架间距不得小于说明书规定的最小极限尺寸</a:t>
            </a:r>
            <a:r>
              <a:rPr lang="zh-CN" altLang="en-US" sz="2000" kern="0" dirty="0">
                <a:latin typeface="+mn-ea"/>
                <a:ea typeface="+mn-ea"/>
              </a:rPr>
              <a:t>；</a:t>
            </a:r>
            <a:r>
              <a:rPr lang="zh-CN" altLang="en-US" sz="2000" kern="0" dirty="0">
                <a:solidFill>
                  <a:srgbClr val="FF0000"/>
                </a:solidFill>
                <a:latin typeface="+mn-ea"/>
                <a:ea typeface="+mn-ea"/>
              </a:rPr>
              <a:t>配重块数量和重量不得小于说明书规定的数量和重量</a:t>
            </a:r>
            <a:r>
              <a:rPr lang="zh-CN" altLang="en-US" sz="2000" kern="0" dirty="0">
                <a:latin typeface="+mn-ea"/>
                <a:ea typeface="+mn-ea"/>
              </a:rPr>
              <a:t>，且与后支架之间的连接必须稳定可靠，固定</a:t>
            </a:r>
            <a:r>
              <a:rPr lang="zh-CN" altLang="en-US" sz="2000" kern="0" dirty="0">
                <a:solidFill>
                  <a:srgbClr val="EF0D07"/>
                </a:solidFill>
                <a:latin typeface="+mn-ea"/>
                <a:ea typeface="+mn-ea"/>
              </a:rPr>
              <a:t>加锁</a:t>
            </a:r>
            <a:r>
              <a:rPr lang="zh-CN" altLang="en-US" sz="2000" kern="0" dirty="0">
                <a:latin typeface="+mn-ea"/>
                <a:ea typeface="+mn-ea"/>
              </a:rPr>
              <a:t>，防止被搬走或移动。</a:t>
            </a:r>
          </a:p>
        </p:txBody>
      </p:sp>
      <p:sp>
        <p:nvSpPr>
          <p:cNvPr id="18" name="矩形 17"/>
          <p:cNvSpPr/>
          <p:nvPr/>
        </p:nvSpPr>
        <p:spPr>
          <a:xfrm>
            <a:off x="884758" y="1672109"/>
            <a:ext cx="6429375" cy="1422954"/>
          </a:xfrm>
          <a:prstGeom prst="rect">
            <a:avLst/>
          </a:prstGeom>
        </p:spPr>
        <p:txBody>
          <a:bodyPr>
            <a:spAutoFit/>
          </a:bodyPr>
          <a:lstStyle/>
          <a:p>
            <a:pPr marL="0" indent="0" eaLnBrk="1" hangingPunct="1">
              <a:lnSpc>
                <a:spcPct val="150000"/>
              </a:lnSpc>
              <a:buNone/>
            </a:pPr>
            <a:r>
              <a:rPr lang="zh-CN" altLang="en-US" sz="2000" kern="0" dirty="0" smtClean="0">
                <a:latin typeface="+mn-ea"/>
                <a:ea typeface="+mn-ea"/>
              </a:rPr>
              <a:t>       悬挂</a:t>
            </a:r>
            <a:r>
              <a:rPr lang="zh-CN" altLang="en-US" sz="2000" kern="0" dirty="0">
                <a:latin typeface="+mn-ea"/>
                <a:ea typeface="+mn-ea"/>
              </a:rPr>
              <a:t>机构要有足够的强度和刚度，不得有明显的变形，焊缝质量应符合</a:t>
            </a:r>
            <a:r>
              <a:rPr lang="en-US" altLang="zh-CN" sz="2000" kern="0" dirty="0">
                <a:latin typeface="+mn-ea"/>
                <a:ea typeface="+mn-ea"/>
              </a:rPr>
              <a:t>JG/T 5082.1</a:t>
            </a:r>
            <a:r>
              <a:rPr lang="zh-CN" altLang="en-US" sz="2000" kern="0" dirty="0">
                <a:latin typeface="+mn-ea"/>
                <a:ea typeface="+mn-ea"/>
              </a:rPr>
              <a:t>中的</a:t>
            </a:r>
            <a:r>
              <a:rPr lang="en-US" altLang="zh-CN" sz="2000" kern="0" dirty="0">
                <a:latin typeface="+mn-ea"/>
                <a:ea typeface="+mn-ea"/>
              </a:rPr>
              <a:t>B</a:t>
            </a:r>
            <a:r>
              <a:rPr lang="zh-CN" altLang="en-US" sz="2000" kern="0" dirty="0">
                <a:latin typeface="+mn-ea"/>
                <a:ea typeface="+mn-ea"/>
              </a:rPr>
              <a:t>级规定，定期检查，不得有开焊、破损现象。加强钢丝绳要收紧。</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2763" y="3214199"/>
            <a:ext cx="3154077" cy="24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DSC0000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783" y="3184277"/>
            <a:ext cx="324036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20140718_16053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371" y="3214199"/>
            <a:ext cx="3189203" cy="241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1281185" y="1312069"/>
            <a:ext cx="9834787" cy="1230593"/>
          </a:xfrm>
          <a:prstGeom prst="rect">
            <a:avLst/>
          </a:prstGeom>
        </p:spPr>
        <p:txBody>
          <a:bodyPr wrap="square">
            <a:spAutoFit/>
          </a:bodyPr>
          <a:lstStyle/>
          <a:p>
            <a:pPr marL="0" indent="0" eaLnBrk="1" hangingPunct="1">
              <a:lnSpc>
                <a:spcPct val="200000"/>
              </a:lnSpc>
              <a:buNone/>
            </a:pPr>
            <a:r>
              <a:rPr lang="en-US" altLang="zh-CN" sz="2000" kern="0" dirty="0" smtClean="0">
                <a:latin typeface="微软雅黑" panose="020B0503020204020204" pitchFamily="34" charset="-122"/>
                <a:ea typeface="微软雅黑" panose="020B0503020204020204" pitchFamily="34" charset="-122"/>
              </a:rPr>
              <a:t>       </a:t>
            </a:r>
            <a:r>
              <a:rPr lang="zh-CN" altLang="zh-CN" sz="2000" kern="0" dirty="0" smtClean="0">
                <a:latin typeface="微软雅黑" panose="020B0503020204020204" pitchFamily="34" charset="-122"/>
                <a:ea typeface="微软雅黑" panose="020B0503020204020204" pitchFamily="34" charset="-122"/>
              </a:rPr>
              <a:t>悬挂</a:t>
            </a:r>
            <a:r>
              <a:rPr lang="zh-CN" altLang="zh-CN" sz="2000" kern="0" dirty="0">
                <a:latin typeface="微软雅黑" panose="020B0503020204020204" pitchFamily="34" charset="-122"/>
                <a:ea typeface="微软雅黑" panose="020B0503020204020204" pitchFamily="34" charset="-122"/>
              </a:rPr>
              <a:t>机构前支架</a:t>
            </a:r>
            <a:r>
              <a:rPr lang="zh-CN" altLang="zh-CN" sz="2000" kern="0" dirty="0">
                <a:solidFill>
                  <a:srgbClr val="EF0D07"/>
                </a:solidFill>
                <a:latin typeface="微软雅黑" panose="020B0503020204020204" pitchFamily="34" charset="-122"/>
                <a:ea typeface="微软雅黑" panose="020B0503020204020204" pitchFamily="34" charset="-122"/>
              </a:rPr>
              <a:t>严禁架设在女儿墙上、女儿墙外或建筑物挑檐边缘</a:t>
            </a:r>
            <a:r>
              <a:rPr lang="zh-CN" altLang="zh-CN" sz="2000" kern="0" dirty="0">
                <a:latin typeface="微软雅黑" panose="020B0503020204020204" pitchFamily="34" charset="-122"/>
                <a:ea typeface="微软雅黑" panose="020B0503020204020204" pitchFamily="34" charset="-122"/>
              </a:rPr>
              <a:t>，在没有经过设计计算的基础上也不应落在雨棚、空调板等</a:t>
            </a:r>
            <a:r>
              <a:rPr lang="zh-CN" altLang="zh-CN" sz="2000" kern="0" dirty="0">
                <a:solidFill>
                  <a:srgbClr val="EF0D07"/>
                </a:solidFill>
                <a:latin typeface="微软雅黑" panose="020B0503020204020204" pitchFamily="34" charset="-122"/>
                <a:ea typeface="微软雅黑" panose="020B0503020204020204" pitchFamily="34" charset="-122"/>
              </a:rPr>
              <a:t>非承重结构</a:t>
            </a:r>
            <a:r>
              <a:rPr lang="zh-CN" altLang="zh-CN" sz="2000" kern="0" dirty="0">
                <a:latin typeface="微软雅黑" panose="020B0503020204020204" pitchFamily="34" charset="-122"/>
                <a:ea typeface="微软雅黑" panose="020B0503020204020204" pitchFamily="34" charset="-122"/>
              </a:rPr>
              <a:t>上。</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4"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645399" y="3040261"/>
            <a:ext cx="3744416" cy="2808072"/>
          </a:xfrm>
          <a:prstGeom prst="rect">
            <a:avLst/>
          </a:prstGeom>
          <a:noFill/>
        </p:spPr>
      </p:pic>
      <p:sp>
        <p:nvSpPr>
          <p:cNvPr id="15" name="Text Box 5"/>
          <p:cNvSpPr txBox="1">
            <a:spLocks noChangeArrowheads="1"/>
          </p:cNvSpPr>
          <p:nvPr/>
        </p:nvSpPr>
        <p:spPr bwMode="auto">
          <a:xfrm>
            <a:off x="1460822" y="1096045"/>
            <a:ext cx="1000866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ea typeface="宋体" panose="02010600030101010101" pitchFamily="2" charset="-122"/>
              </a:defRPr>
            </a:lvl1pPr>
            <a:lvl2pPr marL="742950" indent="-285750" eaLnBrk="0" hangingPunct="0">
              <a:defRPr sz="2000">
                <a:solidFill>
                  <a:schemeClr val="tx1"/>
                </a:solidFill>
                <a:latin typeface="Tahoma" panose="020B0604030504040204" pitchFamily="34" charset="0"/>
                <a:ea typeface="宋体" panose="02010600030101010101" pitchFamily="2" charset="-122"/>
              </a:defRPr>
            </a:lvl2pPr>
            <a:lvl3pPr marL="1143000" indent="-228600" eaLnBrk="0" hangingPunct="0">
              <a:defRPr sz="2000">
                <a:solidFill>
                  <a:schemeClr val="tx1"/>
                </a:solidFill>
                <a:latin typeface="Tahoma" panose="020B0604030504040204" pitchFamily="34" charset="0"/>
                <a:ea typeface="宋体" panose="02010600030101010101" pitchFamily="2" charset="-122"/>
              </a:defRPr>
            </a:lvl3pPr>
            <a:lvl4pPr marL="1600200" indent="-228600" eaLnBrk="0" hangingPunct="0">
              <a:defRPr sz="2000">
                <a:solidFill>
                  <a:schemeClr val="tx1"/>
                </a:solidFill>
                <a:latin typeface="Tahoma" panose="020B0604030504040204" pitchFamily="34" charset="0"/>
                <a:ea typeface="宋体" panose="02010600030101010101" pitchFamily="2" charset="-122"/>
              </a:defRPr>
            </a:lvl4pPr>
            <a:lvl5pPr marL="2057400" indent="-228600" eaLnBrk="0" hangingPunct="0">
              <a:defRPr sz="2000">
                <a:solidFill>
                  <a:schemeClr val="tx1"/>
                </a:solidFill>
                <a:latin typeface="Tahoma" panose="020B0604030504040204" pitchFamily="34" charset="0"/>
                <a:ea typeface="宋体" panose="02010600030101010101" pitchFamily="2" charset="-122"/>
              </a:defRPr>
            </a:lvl5pPr>
            <a:lvl6pPr marL="25146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6pPr>
            <a:lvl7pPr marL="29718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7pPr>
            <a:lvl8pPr marL="34290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8pPr>
            <a:lvl9pPr marL="38862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9pPr>
          </a:lstStyle>
          <a:p>
            <a:pPr algn="l" eaLnBrk="1" hangingPunct="1">
              <a:lnSpc>
                <a:spcPct val="150000"/>
              </a:lnSpc>
            </a:pPr>
            <a:r>
              <a:rPr lang="zh-CN" altLang="en-US" dirty="0" smtClean="0">
                <a:latin typeface="+mn-ea"/>
                <a:ea typeface="+mn-ea"/>
              </a:rPr>
              <a:t>       悬挂</a:t>
            </a:r>
            <a:r>
              <a:rPr lang="zh-CN" altLang="en-US" dirty="0">
                <a:latin typeface="+mn-ea"/>
                <a:ea typeface="+mn-ea"/>
              </a:rPr>
              <a:t>机构上各销轴、螺栓必须紧固，也有防滑脱措施</a:t>
            </a:r>
            <a:r>
              <a:rPr lang="zh-CN" altLang="en-US" dirty="0" smtClean="0">
                <a:latin typeface="+mn-ea"/>
                <a:ea typeface="+mn-ea"/>
              </a:rPr>
              <a:t>。</a:t>
            </a:r>
            <a:endParaRPr lang="zh-CN" altLang="en-US" dirty="0">
              <a:latin typeface="+mn-ea"/>
              <a:ea typeface="+mn-ea"/>
            </a:endParaRPr>
          </a:p>
          <a:p>
            <a:pPr algn="l" eaLnBrk="1" hangingPunct="1">
              <a:lnSpc>
                <a:spcPct val="150000"/>
              </a:lnSpc>
            </a:pPr>
            <a:r>
              <a:rPr lang="zh-CN" altLang="en-US" dirty="0" smtClean="0">
                <a:latin typeface="+mn-ea"/>
                <a:ea typeface="+mn-ea"/>
              </a:rPr>
              <a:t>       两</a:t>
            </a:r>
            <a:r>
              <a:rPr lang="zh-CN" altLang="en-US" dirty="0">
                <a:latin typeface="+mn-ea"/>
                <a:ea typeface="+mn-ea"/>
              </a:rPr>
              <a:t>个以上的悬挂机构，悬挂机构吊点水平间距与吊篮平台的吊点间距应相等，其误差应不大于</a:t>
            </a:r>
            <a:r>
              <a:rPr lang="en-US" altLang="zh-CN" dirty="0">
                <a:latin typeface="+mn-ea"/>
                <a:ea typeface="+mn-ea"/>
              </a:rPr>
              <a:t>50mm</a:t>
            </a:r>
            <a:r>
              <a:rPr lang="zh-CN" altLang="en-US" dirty="0">
                <a:latin typeface="+mn-ea"/>
                <a:ea typeface="+mn-ea"/>
              </a:rPr>
              <a:t>。</a:t>
            </a:r>
          </a:p>
        </p:txBody>
      </p:sp>
      <p:pic>
        <p:nvPicPr>
          <p:cNvPr id="16" name="图片 15"/>
          <p:cNvPicPr/>
          <p:nvPr/>
        </p:nvPicPr>
        <p:blipFill>
          <a:blip r:embed="rId3" cstate="print">
            <a:extLst>
              <a:ext uri="{28A0092B-C50C-407E-A947-70E740481C1C}">
                <a14:useLocalDpi xmlns:a14="http://schemas.microsoft.com/office/drawing/2010/main" val="0"/>
              </a:ext>
            </a:extLst>
          </a:blip>
          <a:stretch>
            <a:fillRect/>
          </a:stretch>
        </p:blipFill>
        <p:spPr>
          <a:xfrm>
            <a:off x="2252911" y="3040261"/>
            <a:ext cx="3888432" cy="28080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767" y="2801826"/>
            <a:ext cx="4392488" cy="3294366"/>
          </a:xfrm>
          <a:prstGeom prst="rect">
            <a:avLst/>
          </a:prstGeom>
        </p:spPr>
      </p:pic>
      <p:sp>
        <p:nvSpPr>
          <p:cNvPr id="4" name="Text Box 5"/>
          <p:cNvSpPr txBox="1">
            <a:spLocks noChangeArrowheads="1"/>
          </p:cNvSpPr>
          <p:nvPr/>
        </p:nvSpPr>
        <p:spPr bwMode="auto">
          <a:xfrm>
            <a:off x="1332840" y="1312068"/>
            <a:ext cx="1000866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ea typeface="宋体" panose="02010600030101010101" pitchFamily="2" charset="-122"/>
              </a:defRPr>
            </a:lvl1pPr>
            <a:lvl2pPr marL="742950" indent="-285750" eaLnBrk="0" hangingPunct="0">
              <a:defRPr sz="2000">
                <a:solidFill>
                  <a:schemeClr val="tx1"/>
                </a:solidFill>
                <a:latin typeface="Tahoma" panose="020B0604030504040204" pitchFamily="34" charset="0"/>
                <a:ea typeface="宋体" panose="02010600030101010101" pitchFamily="2" charset="-122"/>
              </a:defRPr>
            </a:lvl2pPr>
            <a:lvl3pPr marL="1143000" indent="-228600" eaLnBrk="0" hangingPunct="0">
              <a:defRPr sz="2000">
                <a:solidFill>
                  <a:schemeClr val="tx1"/>
                </a:solidFill>
                <a:latin typeface="Tahoma" panose="020B0604030504040204" pitchFamily="34" charset="0"/>
                <a:ea typeface="宋体" panose="02010600030101010101" pitchFamily="2" charset="-122"/>
              </a:defRPr>
            </a:lvl3pPr>
            <a:lvl4pPr marL="1600200" indent="-228600" eaLnBrk="0" hangingPunct="0">
              <a:defRPr sz="2000">
                <a:solidFill>
                  <a:schemeClr val="tx1"/>
                </a:solidFill>
                <a:latin typeface="Tahoma" panose="020B0604030504040204" pitchFamily="34" charset="0"/>
                <a:ea typeface="宋体" panose="02010600030101010101" pitchFamily="2" charset="-122"/>
              </a:defRPr>
            </a:lvl4pPr>
            <a:lvl5pPr marL="2057400" indent="-228600" eaLnBrk="0" hangingPunct="0">
              <a:defRPr sz="2000">
                <a:solidFill>
                  <a:schemeClr val="tx1"/>
                </a:solidFill>
                <a:latin typeface="Tahoma" panose="020B0604030504040204" pitchFamily="34" charset="0"/>
                <a:ea typeface="宋体" panose="02010600030101010101" pitchFamily="2" charset="-122"/>
              </a:defRPr>
            </a:lvl5pPr>
            <a:lvl6pPr marL="25146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6pPr>
            <a:lvl7pPr marL="29718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7pPr>
            <a:lvl8pPr marL="34290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8pPr>
            <a:lvl9pPr marL="38862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9pPr>
          </a:lstStyle>
          <a:p>
            <a:pPr algn="l" eaLnBrk="1" hangingPunct="1">
              <a:lnSpc>
                <a:spcPct val="150000"/>
              </a:lnSpc>
            </a:pPr>
            <a:r>
              <a:rPr lang="zh-CN" altLang="en-US" dirty="0" smtClean="0">
                <a:latin typeface="+mn-ea"/>
                <a:ea typeface="+mn-ea"/>
              </a:rPr>
              <a:t>       加强钢丝绳的检查。日常检查中要对钢丝绳卡的方向、数量以及钢丝绳的松动情况进行检查。</a:t>
            </a:r>
            <a:endParaRPr lang="en-US" altLang="zh-CN" dirty="0" smtClean="0">
              <a:latin typeface="+mn-ea"/>
              <a:ea typeface="+mn-ea"/>
            </a:endParaRPr>
          </a:p>
        </p:txBody>
      </p:sp>
      <p:grpSp>
        <p:nvGrpSpPr>
          <p:cNvPr id="5" name="组合 4"/>
          <p:cNvGrpSpPr/>
          <p:nvPr/>
        </p:nvGrpSpPr>
        <p:grpSpPr>
          <a:xfrm>
            <a:off x="0" y="6715942"/>
            <a:ext cx="12858750" cy="428775"/>
            <a:chOff x="0" y="6233836"/>
            <a:chExt cx="12192000" cy="428775"/>
          </a:xfrm>
        </p:grpSpPr>
        <p:sp>
          <p:nvSpPr>
            <p:cNvPr id="6" name="矩形 5"/>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8" name="平行四边形 7"/>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0" name="组合 9"/>
          <p:cNvGrpSpPr/>
          <p:nvPr/>
        </p:nvGrpSpPr>
        <p:grpSpPr>
          <a:xfrm>
            <a:off x="0" y="112986"/>
            <a:ext cx="12865177" cy="369332"/>
            <a:chOff x="0" y="87933"/>
            <a:chExt cx="12859116" cy="369332"/>
          </a:xfrm>
        </p:grpSpPr>
        <p:grpSp>
          <p:nvGrpSpPr>
            <p:cNvPr id="11" name="组合 10"/>
            <p:cNvGrpSpPr/>
            <p:nvPr/>
          </p:nvGrpSpPr>
          <p:grpSpPr>
            <a:xfrm>
              <a:off x="1" y="87933"/>
              <a:ext cx="1719343" cy="369332"/>
              <a:chOff x="1" y="378896"/>
              <a:chExt cx="1719343" cy="405074"/>
            </a:xfrm>
          </p:grpSpPr>
          <p:sp>
            <p:nvSpPr>
              <p:cNvPr id="13"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4" name="组合 13"/>
              <p:cNvGrpSpPr/>
              <p:nvPr/>
            </p:nvGrpSpPr>
            <p:grpSpPr>
              <a:xfrm>
                <a:off x="1" y="425063"/>
                <a:ext cx="529962" cy="335613"/>
                <a:chOff x="1" y="363398"/>
                <a:chExt cx="529962" cy="335613"/>
              </a:xfrm>
            </p:grpSpPr>
            <p:sp>
              <p:nvSpPr>
                <p:cNvPr id="15" name="矩形 1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6" name="矩形 1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2" name="直接连接符 11"/>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311" y="3040261"/>
            <a:ext cx="6310313"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2375" y="3364934"/>
            <a:ext cx="3311176" cy="255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33" y="3364935"/>
            <a:ext cx="3407526" cy="2555645"/>
          </a:xfrm>
          <a:prstGeom prst="rect">
            <a:avLst/>
          </a:prstGeom>
        </p:spPr>
      </p:pic>
      <p:pic>
        <p:nvPicPr>
          <p:cNvPr id="17" name="图片 16"/>
          <p:cNvPicPr/>
          <p:nvPr/>
        </p:nvPicPr>
        <p:blipFill>
          <a:blip r:embed="rId4" cstate="print">
            <a:extLst>
              <a:ext uri="{28A0092B-C50C-407E-A947-70E740481C1C}">
                <a14:useLocalDpi xmlns:a14="http://schemas.microsoft.com/office/drawing/2010/main" val="0"/>
              </a:ext>
            </a:extLst>
          </a:blip>
          <a:stretch>
            <a:fillRect/>
          </a:stretch>
        </p:blipFill>
        <p:spPr>
          <a:xfrm>
            <a:off x="8208813" y="3364936"/>
            <a:ext cx="3189114" cy="2555645"/>
          </a:xfrm>
          <a:prstGeom prst="rect">
            <a:avLst/>
          </a:prstGeom>
        </p:spPr>
      </p:pic>
      <p:sp>
        <p:nvSpPr>
          <p:cNvPr id="18" name="TextBox 17"/>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悬吊平台</a:t>
            </a:r>
            <a:endParaRPr lang="zh-CN" altLang="en-US" sz="2400" b="1" dirty="0">
              <a:latin typeface="+mn-ea"/>
              <a:ea typeface="+mn-ea"/>
            </a:endParaRPr>
          </a:p>
        </p:txBody>
      </p:sp>
      <p:sp>
        <p:nvSpPr>
          <p:cNvPr id="19" name="矩形 18"/>
          <p:cNvSpPr/>
          <p:nvPr/>
        </p:nvSpPr>
        <p:spPr>
          <a:xfrm>
            <a:off x="1100783" y="1600101"/>
            <a:ext cx="10240722" cy="1477328"/>
          </a:xfrm>
          <a:prstGeom prst="rect">
            <a:avLst/>
          </a:prstGeom>
        </p:spPr>
        <p:txBody>
          <a:bodyPr wrap="square">
            <a:spAutoFit/>
          </a:bodyPr>
          <a:lstStyle/>
          <a:p>
            <a:pPr marL="0" indent="0" eaLnBrk="1" hangingPunct="1">
              <a:lnSpc>
                <a:spcPct val="150000"/>
              </a:lnSpc>
              <a:buNone/>
            </a:pPr>
            <a:r>
              <a:rPr lang="zh-CN" altLang="en-US" sz="2000" kern="0" dirty="0" smtClean="0">
                <a:latin typeface="微软雅黑" panose="020B0503020204020204" pitchFamily="34" charset="-122"/>
                <a:ea typeface="微软雅黑" panose="020B0503020204020204" pitchFamily="34" charset="-122"/>
              </a:rPr>
              <a:t>       悬吊</a:t>
            </a:r>
            <a:r>
              <a:rPr lang="zh-CN" altLang="en-US" sz="2000" kern="0" dirty="0">
                <a:latin typeface="微软雅黑" panose="020B0503020204020204" pitchFamily="34" charset="-122"/>
                <a:ea typeface="微软雅黑" panose="020B0503020204020204" pitchFamily="34" charset="-122"/>
              </a:rPr>
              <a:t>平台与提升机、安全锁必须连接牢固，悬吊平台各拦片之间螺栓、销轴不得缺少或松动。</a:t>
            </a:r>
          </a:p>
          <a:p>
            <a:pPr marL="0" indent="0" eaLnBrk="1" hangingPunct="1">
              <a:lnSpc>
                <a:spcPct val="150000"/>
              </a:lnSpc>
              <a:buNone/>
            </a:pPr>
            <a:r>
              <a:rPr lang="zh-CN" altLang="en-US" sz="2000" kern="0" dirty="0" smtClean="0">
                <a:latin typeface="微软雅黑" panose="020B0503020204020204" pitchFamily="34" charset="-122"/>
                <a:ea typeface="微软雅黑" panose="020B0503020204020204" pitchFamily="34" charset="-122"/>
              </a:rPr>
              <a:t>       悬吊</a:t>
            </a:r>
            <a:r>
              <a:rPr lang="zh-CN" altLang="en-US" sz="2000" kern="0" dirty="0">
                <a:latin typeface="微软雅黑" panose="020B0503020204020204" pitchFamily="34" charset="-122"/>
                <a:ea typeface="微软雅黑" panose="020B0503020204020204" pitchFamily="34" charset="-122"/>
              </a:rPr>
              <a:t>平台各部件的锈蚀情况，特别是底板框架。</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2411514" cy="369332"/>
              <a:chOff x="1" y="378896"/>
              <a:chExt cx="2411514" cy="405074"/>
            </a:xfrm>
          </p:grpSpPr>
          <p:sp>
            <p:nvSpPr>
              <p:cNvPr id="3"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矩形 1"/>
          <p:cNvSpPr>
            <a:spLocks noChangeArrowheads="1"/>
          </p:cNvSpPr>
          <p:nvPr/>
        </p:nvSpPr>
        <p:spPr bwMode="auto">
          <a:xfrm>
            <a:off x="1033928" y="1290003"/>
            <a:ext cx="11098764" cy="1766331"/>
          </a:xfrm>
          <a:prstGeom prst="rect">
            <a:avLst/>
          </a:prstGeom>
          <a:noFill/>
          <a:ln w="9525">
            <a:noFill/>
            <a:miter lim="800000"/>
          </a:ln>
        </p:spPr>
        <p:txBody>
          <a:bodyPr wrap="square" lIns="57607" tIns="28804" rIns="57607" bIns="28804">
            <a:spAutoFit/>
          </a:bodyPr>
          <a:lstStyle/>
          <a:p>
            <a:pPr defTabSz="576580">
              <a:lnSpc>
                <a:spcPct val="150000"/>
              </a:lnSpc>
              <a:spcBef>
                <a:spcPct val="20000"/>
              </a:spcBef>
            </a:pPr>
            <a:r>
              <a:rPr lang="zh-CN" altLang="en-US" dirty="0" smtClean="0">
                <a:latin typeface="+mn-ea"/>
                <a:ea typeface="+mn-ea"/>
              </a:rPr>
              <a:t>     高处</a:t>
            </a:r>
            <a:r>
              <a:rPr lang="zh-CN" altLang="en-US" dirty="0">
                <a:latin typeface="+mn-ea"/>
                <a:ea typeface="+mn-ea"/>
              </a:rPr>
              <a:t>作业吊篮按驱动方式</a:t>
            </a:r>
            <a:r>
              <a:rPr lang="zh-CN" altLang="en-US" dirty="0" smtClean="0">
                <a:latin typeface="+mn-ea"/>
                <a:ea typeface="+mn-ea"/>
              </a:rPr>
              <a:t>分为：手动</a:t>
            </a:r>
            <a:r>
              <a:rPr lang="zh-CN" altLang="en-US" dirty="0">
                <a:latin typeface="+mn-ea"/>
                <a:ea typeface="+mn-ea"/>
              </a:rPr>
              <a:t>、气动和电动三种方式。</a:t>
            </a:r>
          </a:p>
          <a:p>
            <a:pPr defTabSz="576580">
              <a:lnSpc>
                <a:spcPct val="150000"/>
              </a:lnSpc>
            </a:pPr>
            <a:r>
              <a:rPr lang="zh-CN" altLang="en-US" dirty="0">
                <a:latin typeface="+mn-ea"/>
                <a:ea typeface="+mn-ea"/>
              </a:rPr>
              <a:t>     按提升型式</a:t>
            </a:r>
            <a:r>
              <a:rPr lang="zh-CN" altLang="en-US" dirty="0" smtClean="0">
                <a:latin typeface="+mn-ea"/>
                <a:ea typeface="+mn-ea"/>
              </a:rPr>
              <a:t>分为：爬升</a:t>
            </a:r>
            <a:r>
              <a:rPr lang="zh-CN" altLang="en-US" dirty="0">
                <a:latin typeface="+mn-ea"/>
                <a:ea typeface="+mn-ea"/>
              </a:rPr>
              <a:t>式、卷扬式</a:t>
            </a:r>
          </a:p>
          <a:p>
            <a:pPr defTabSz="576580">
              <a:lnSpc>
                <a:spcPct val="150000"/>
              </a:lnSpc>
            </a:pPr>
            <a:r>
              <a:rPr lang="zh-CN" altLang="en-US" dirty="0">
                <a:latin typeface="+mn-ea"/>
                <a:ea typeface="+mn-ea"/>
              </a:rPr>
              <a:t>     按吊篮结构层数</a:t>
            </a:r>
            <a:r>
              <a:rPr lang="zh-CN" altLang="en-US" dirty="0" smtClean="0">
                <a:latin typeface="+mn-ea"/>
                <a:ea typeface="+mn-ea"/>
              </a:rPr>
              <a:t>分为：单</a:t>
            </a:r>
            <a:r>
              <a:rPr lang="zh-CN" altLang="en-US" dirty="0">
                <a:latin typeface="+mn-ea"/>
                <a:ea typeface="+mn-ea"/>
              </a:rPr>
              <a:t>层、双层和三层</a:t>
            </a:r>
          </a:p>
          <a:p>
            <a:pPr defTabSz="576580">
              <a:lnSpc>
                <a:spcPct val="150000"/>
              </a:lnSpc>
            </a:pPr>
            <a:r>
              <a:rPr lang="zh-CN" altLang="en-US" dirty="0">
                <a:latin typeface="+mn-ea"/>
                <a:ea typeface="+mn-ea"/>
              </a:rPr>
              <a:t>     按照额定载重量分：</a:t>
            </a:r>
            <a:r>
              <a:rPr lang="en-US" altLang="zh-CN" dirty="0">
                <a:latin typeface="+mn-ea"/>
                <a:ea typeface="+mn-ea"/>
              </a:rPr>
              <a:t>100</a:t>
            </a:r>
            <a:r>
              <a:rPr lang="zh-CN" altLang="en-US" dirty="0">
                <a:latin typeface="+mn-ea"/>
                <a:ea typeface="+mn-ea"/>
              </a:rPr>
              <a:t>、</a:t>
            </a:r>
            <a:r>
              <a:rPr lang="en-US" altLang="zh-CN" dirty="0">
                <a:latin typeface="+mn-ea"/>
                <a:ea typeface="+mn-ea"/>
              </a:rPr>
              <a:t>150</a:t>
            </a:r>
            <a:r>
              <a:rPr lang="zh-CN" altLang="en-US" dirty="0">
                <a:latin typeface="+mn-ea"/>
                <a:ea typeface="+mn-ea"/>
              </a:rPr>
              <a:t>、</a:t>
            </a:r>
            <a:r>
              <a:rPr lang="en-US" altLang="zh-CN" dirty="0">
                <a:latin typeface="+mn-ea"/>
                <a:ea typeface="+mn-ea"/>
              </a:rPr>
              <a:t>200</a:t>
            </a:r>
            <a:r>
              <a:rPr lang="zh-CN" altLang="en-US" dirty="0">
                <a:latin typeface="+mn-ea"/>
                <a:ea typeface="+mn-ea"/>
              </a:rPr>
              <a:t>、</a:t>
            </a:r>
            <a:r>
              <a:rPr lang="en-US" altLang="zh-CN" dirty="0">
                <a:latin typeface="+mn-ea"/>
                <a:ea typeface="+mn-ea"/>
              </a:rPr>
              <a:t>250</a:t>
            </a:r>
            <a:r>
              <a:rPr lang="zh-CN" altLang="en-US" dirty="0">
                <a:latin typeface="+mn-ea"/>
                <a:ea typeface="+mn-ea"/>
              </a:rPr>
              <a:t>、</a:t>
            </a:r>
            <a:r>
              <a:rPr lang="en-US" altLang="zh-CN" dirty="0">
                <a:latin typeface="+mn-ea"/>
                <a:ea typeface="+mn-ea"/>
              </a:rPr>
              <a:t>300</a:t>
            </a:r>
            <a:r>
              <a:rPr lang="zh-CN" altLang="en-US" dirty="0">
                <a:latin typeface="+mn-ea"/>
                <a:ea typeface="+mn-ea"/>
              </a:rPr>
              <a:t>、</a:t>
            </a:r>
            <a:r>
              <a:rPr lang="en-US" altLang="zh-CN" dirty="0">
                <a:latin typeface="+mn-ea"/>
                <a:ea typeface="+mn-ea"/>
              </a:rPr>
              <a:t>350</a:t>
            </a:r>
            <a:r>
              <a:rPr lang="zh-CN" altLang="en-US" dirty="0">
                <a:latin typeface="+mn-ea"/>
                <a:ea typeface="+mn-ea"/>
              </a:rPr>
              <a:t>、</a:t>
            </a:r>
            <a:r>
              <a:rPr lang="en-US" altLang="zh-CN" dirty="0">
                <a:latin typeface="+mn-ea"/>
                <a:ea typeface="+mn-ea"/>
              </a:rPr>
              <a:t>400</a:t>
            </a:r>
            <a:r>
              <a:rPr lang="zh-CN" altLang="en-US" dirty="0" smtClean="0">
                <a:latin typeface="+mn-ea"/>
                <a:ea typeface="+mn-ea"/>
              </a:rPr>
              <a:t>、</a:t>
            </a:r>
            <a:r>
              <a:rPr lang="en-US" altLang="zh-CN" dirty="0" smtClean="0">
                <a:latin typeface="+mn-ea"/>
                <a:ea typeface="+mn-ea"/>
              </a:rPr>
              <a:t>500</a:t>
            </a:r>
            <a:r>
              <a:rPr lang="zh-CN" altLang="en-US" dirty="0">
                <a:latin typeface="+mn-ea"/>
                <a:ea typeface="+mn-ea"/>
              </a:rPr>
              <a:t>、</a:t>
            </a:r>
            <a:r>
              <a:rPr lang="en-US" altLang="zh-CN" sz="2000" b="1" dirty="0" smtClean="0">
                <a:solidFill>
                  <a:srgbClr val="FF0000"/>
                </a:solidFill>
                <a:latin typeface="+mn-ea"/>
                <a:ea typeface="+mn-ea"/>
              </a:rPr>
              <a:t>630</a:t>
            </a:r>
            <a:r>
              <a:rPr lang="zh-CN" altLang="en-US" sz="2000" b="1" dirty="0" smtClean="0">
                <a:solidFill>
                  <a:srgbClr val="FF0000"/>
                </a:solidFill>
                <a:latin typeface="+mn-ea"/>
                <a:ea typeface="+mn-ea"/>
              </a:rPr>
              <a:t>、</a:t>
            </a:r>
            <a:r>
              <a:rPr lang="en-US" altLang="zh-CN" sz="2000" b="1" dirty="0" smtClean="0">
                <a:solidFill>
                  <a:srgbClr val="FF0000"/>
                </a:solidFill>
                <a:latin typeface="+mn-ea"/>
                <a:ea typeface="+mn-ea"/>
              </a:rPr>
              <a:t>800</a:t>
            </a:r>
            <a:r>
              <a:rPr lang="zh-CN" altLang="en-US" dirty="0" smtClean="0">
                <a:latin typeface="+mn-ea"/>
                <a:ea typeface="+mn-ea"/>
              </a:rPr>
              <a:t>、</a:t>
            </a:r>
            <a:r>
              <a:rPr lang="en-US" altLang="zh-CN" dirty="0" smtClean="0">
                <a:latin typeface="+mn-ea"/>
                <a:ea typeface="+mn-ea"/>
              </a:rPr>
              <a:t>1000</a:t>
            </a:r>
            <a:r>
              <a:rPr lang="zh-CN" altLang="en-US" dirty="0" smtClean="0">
                <a:latin typeface="+mn-ea"/>
                <a:ea typeface="+mn-ea"/>
              </a:rPr>
              <a:t>、</a:t>
            </a:r>
            <a:r>
              <a:rPr lang="en-US" altLang="zh-CN" dirty="0" smtClean="0">
                <a:latin typeface="+mn-ea"/>
                <a:ea typeface="+mn-ea"/>
              </a:rPr>
              <a:t>1250kg</a:t>
            </a:r>
          </a:p>
        </p:txBody>
      </p:sp>
      <p:sp>
        <p:nvSpPr>
          <p:cNvPr id="12" name="矩形 11"/>
          <p:cNvSpPr/>
          <p:nvPr/>
        </p:nvSpPr>
        <p:spPr>
          <a:xfrm>
            <a:off x="967059" y="736005"/>
            <a:ext cx="1723549" cy="581057"/>
          </a:xfrm>
          <a:prstGeom prst="rect">
            <a:avLst/>
          </a:prstGeom>
        </p:spPr>
        <p:txBody>
          <a:bodyPr wrap="none">
            <a:spAutoFit/>
          </a:bodyPr>
          <a:lstStyle/>
          <a:p>
            <a:pPr defTabSz="576580">
              <a:lnSpc>
                <a:spcPct val="150000"/>
              </a:lnSpc>
              <a:spcBef>
                <a:spcPct val="20000"/>
              </a:spcBef>
            </a:pPr>
            <a:r>
              <a:rPr lang="zh-CN" altLang="en-US" sz="2400" b="1" dirty="0" smtClean="0">
                <a:latin typeface="+mn-ea"/>
                <a:ea typeface="+mn-ea"/>
              </a:rPr>
              <a:t>吊篮</a:t>
            </a:r>
            <a:r>
              <a:rPr lang="zh-CN" altLang="en-US" sz="2400" b="1" dirty="0">
                <a:latin typeface="+mn-ea"/>
                <a:ea typeface="+mn-ea"/>
              </a:rPr>
              <a:t>的分类</a:t>
            </a:r>
          </a:p>
        </p:txBody>
      </p:sp>
      <p:pic>
        <p:nvPicPr>
          <p:cNvPr id="16" name="Picture 2" descr="https://timgsa.baidu.com/timg?image&amp;quality=80&amp;size=b9999_10000&amp;sec=1547705322950&amp;di=c3c9f9bab1485cfdb6c40527ea81dde0&amp;imgtype=0&amp;src=http%3A%2F%2Fimg9.hc360.cn%2Fpic-9%2Fbusin-pic-940%2F9-940-5025994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6285359" y="3401788"/>
            <a:ext cx="5501219" cy="29829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timgsa.baidu.com/timg?image&amp;quality=80&amp;size=b9999_10000&amp;sec=1547706704423&amp;di=1544109ca5fddcaf38df8c6873008e3c&amp;imgtype=0&amp;src=http%3A%2F%2Fimg000.hc360.cn%2Fm6%2FM0C%2FED%2FDB%2FwKhQoVYu3nGEf3QWAAAAAK5CxOo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43" y="3473052"/>
            <a:ext cx="5202342" cy="28404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Rectangle 3"/>
          <p:cNvSpPr txBox="1">
            <a:spLocks noChangeArrowheads="1"/>
          </p:cNvSpPr>
          <p:nvPr/>
        </p:nvSpPr>
        <p:spPr>
          <a:xfrm>
            <a:off x="2036887" y="1744117"/>
            <a:ext cx="7776864" cy="720328"/>
          </a:xfrm>
          <a:prstGeom prst="rect">
            <a:avLst/>
          </a:prstGeom>
        </p:spPr>
        <p:txBody>
          <a:bodyPr/>
          <a:lstStyle>
            <a:lvl1pPr marL="342900" indent="-342900" algn="l" rtl="0" eaLnBrk="0" fontAlgn="base" hangingPunct="0">
              <a:lnSpc>
                <a:spcPct val="150000"/>
              </a:lnSpc>
              <a:spcBef>
                <a:spcPct val="20000"/>
              </a:spcBef>
              <a:spcAft>
                <a:spcPct val="0"/>
              </a:spcAft>
              <a:buChar char="•"/>
              <a:defRPr>
                <a:solidFill>
                  <a:srgbClr val="4D4D4D"/>
                </a:solidFill>
                <a:latin typeface="+mn-lt"/>
                <a:ea typeface="+mn-ea"/>
                <a:cs typeface="+mn-cs"/>
              </a:defRPr>
            </a:lvl1pPr>
            <a:lvl2pPr marL="742950" indent="-285750" algn="l" rtl="0" eaLnBrk="0" fontAlgn="base" hangingPunct="0">
              <a:lnSpc>
                <a:spcPct val="150000"/>
              </a:lnSpc>
              <a:spcBef>
                <a:spcPct val="20000"/>
              </a:spcBef>
              <a:spcAft>
                <a:spcPct val="0"/>
              </a:spcAft>
              <a:buChar char="–"/>
              <a:defRPr>
                <a:solidFill>
                  <a:srgbClr val="4D4D4D"/>
                </a:solidFill>
                <a:latin typeface="+mn-lt"/>
                <a:ea typeface="+mn-ea"/>
              </a:defRPr>
            </a:lvl2pPr>
            <a:lvl3pPr marL="1143000" indent="-228600" algn="l" rtl="0" eaLnBrk="0" fontAlgn="base" hangingPunct="0">
              <a:lnSpc>
                <a:spcPct val="150000"/>
              </a:lnSpc>
              <a:spcBef>
                <a:spcPct val="20000"/>
              </a:spcBef>
              <a:spcAft>
                <a:spcPct val="0"/>
              </a:spcAft>
              <a:buChar char="•"/>
              <a:defRPr sz="1600">
                <a:solidFill>
                  <a:srgbClr val="4D4D4D"/>
                </a:solidFill>
                <a:latin typeface="+mn-lt"/>
                <a:ea typeface="+mn-ea"/>
              </a:defRPr>
            </a:lvl3pPr>
            <a:lvl4pPr marL="1600200" indent="-228600" algn="l" rtl="0" eaLnBrk="0" fontAlgn="base" hangingPunct="0">
              <a:lnSpc>
                <a:spcPct val="150000"/>
              </a:lnSpc>
              <a:spcBef>
                <a:spcPct val="20000"/>
              </a:spcBef>
              <a:spcAft>
                <a:spcPct val="0"/>
              </a:spcAft>
              <a:buChar char="–"/>
              <a:defRPr sz="1400">
                <a:solidFill>
                  <a:srgbClr val="4D4D4D"/>
                </a:solidFill>
                <a:latin typeface="+mn-lt"/>
                <a:ea typeface="+mn-ea"/>
              </a:defRPr>
            </a:lvl4pPr>
            <a:lvl5pPr marL="2057400" indent="-228600" algn="l" rtl="0" eaLnBrk="0" fontAlgn="base" hangingPunct="0">
              <a:lnSpc>
                <a:spcPct val="150000"/>
              </a:lnSpc>
              <a:spcBef>
                <a:spcPct val="20000"/>
              </a:spcBef>
              <a:spcAft>
                <a:spcPct val="0"/>
              </a:spcAft>
              <a:buChar char="»"/>
              <a:defRPr sz="1200">
                <a:solidFill>
                  <a:srgbClr val="4D4D4D"/>
                </a:solidFill>
                <a:latin typeface="+mn-lt"/>
                <a:ea typeface="+mn-ea"/>
              </a:defRPr>
            </a:lvl5pPr>
            <a:lvl6pPr marL="2514600" indent="-228600" algn="l" rtl="0" fontAlgn="base">
              <a:lnSpc>
                <a:spcPct val="150000"/>
              </a:lnSpc>
              <a:spcBef>
                <a:spcPct val="20000"/>
              </a:spcBef>
              <a:spcAft>
                <a:spcPct val="0"/>
              </a:spcAft>
              <a:buChar char="»"/>
              <a:defRPr sz="1200">
                <a:solidFill>
                  <a:srgbClr val="4D4D4D"/>
                </a:solidFill>
                <a:latin typeface="+mn-lt"/>
                <a:ea typeface="+mn-ea"/>
              </a:defRPr>
            </a:lvl6pPr>
            <a:lvl7pPr marL="2971800" indent="-228600" algn="l" rtl="0" fontAlgn="base">
              <a:lnSpc>
                <a:spcPct val="150000"/>
              </a:lnSpc>
              <a:spcBef>
                <a:spcPct val="20000"/>
              </a:spcBef>
              <a:spcAft>
                <a:spcPct val="0"/>
              </a:spcAft>
              <a:buChar char="»"/>
              <a:defRPr sz="1200">
                <a:solidFill>
                  <a:srgbClr val="4D4D4D"/>
                </a:solidFill>
                <a:latin typeface="+mn-lt"/>
                <a:ea typeface="+mn-ea"/>
              </a:defRPr>
            </a:lvl7pPr>
            <a:lvl8pPr marL="3429000" indent="-228600" algn="l" rtl="0" fontAlgn="base">
              <a:lnSpc>
                <a:spcPct val="150000"/>
              </a:lnSpc>
              <a:spcBef>
                <a:spcPct val="20000"/>
              </a:spcBef>
              <a:spcAft>
                <a:spcPct val="0"/>
              </a:spcAft>
              <a:buChar char="»"/>
              <a:defRPr sz="1200">
                <a:solidFill>
                  <a:srgbClr val="4D4D4D"/>
                </a:solidFill>
                <a:latin typeface="+mn-lt"/>
                <a:ea typeface="+mn-ea"/>
              </a:defRPr>
            </a:lvl8pPr>
            <a:lvl9pPr marL="3886200" indent="-228600" algn="l" rtl="0" fontAlgn="base">
              <a:lnSpc>
                <a:spcPct val="150000"/>
              </a:lnSpc>
              <a:spcBef>
                <a:spcPct val="20000"/>
              </a:spcBef>
              <a:spcAft>
                <a:spcPct val="0"/>
              </a:spcAft>
              <a:buChar char="»"/>
              <a:defRPr sz="1200">
                <a:solidFill>
                  <a:srgbClr val="4D4D4D"/>
                </a:solidFill>
                <a:latin typeface="+mn-lt"/>
                <a:ea typeface="+mn-ea"/>
              </a:defRPr>
            </a:lvl9pPr>
          </a:lstStyle>
          <a:p>
            <a:pPr marL="0" indent="0" eaLnBrk="1" hangingPunct="1">
              <a:lnSpc>
                <a:spcPct val="100000"/>
              </a:lnSpc>
              <a:buNone/>
            </a:pPr>
            <a:r>
              <a:rPr lang="zh-CN" altLang="zh-CN" sz="2000" kern="0" dirty="0">
                <a:solidFill>
                  <a:schemeClr val="tx1"/>
                </a:solidFill>
                <a:latin typeface="微软雅黑" panose="020B0503020204020204" pitchFamily="34" charset="-122"/>
                <a:ea typeface="微软雅黑" panose="020B0503020204020204" pitchFamily="34" charset="-122"/>
              </a:rPr>
              <a:t>悬吊平台不得擅自接</a:t>
            </a:r>
            <a:r>
              <a:rPr lang="zh-CN" altLang="zh-CN" sz="2000" kern="0" dirty="0" smtClean="0">
                <a:solidFill>
                  <a:schemeClr val="tx1"/>
                </a:solidFill>
                <a:latin typeface="微软雅黑" panose="020B0503020204020204" pitchFamily="34" charset="-122"/>
                <a:ea typeface="微软雅黑" panose="020B0503020204020204" pitchFamily="34" charset="-122"/>
              </a:rPr>
              <a:t>长</a:t>
            </a:r>
            <a:r>
              <a:rPr lang="zh-CN" altLang="en-US" sz="2000" kern="0" dirty="0">
                <a:solidFill>
                  <a:schemeClr val="tx1"/>
                </a:solidFill>
                <a:latin typeface="微软雅黑" panose="020B0503020204020204" pitchFamily="34" charset="-122"/>
                <a:ea typeface="微软雅黑" panose="020B0503020204020204" pitchFamily="34" charset="-122"/>
              </a:rPr>
              <a:t>；</a:t>
            </a:r>
            <a:r>
              <a:rPr lang="zh-CN" altLang="zh-CN" sz="2000" kern="0" dirty="0" smtClean="0">
                <a:solidFill>
                  <a:schemeClr val="tx1"/>
                </a:solidFill>
                <a:latin typeface="微软雅黑" panose="020B0503020204020204" pitchFamily="34" charset="-122"/>
                <a:ea typeface="微软雅黑" panose="020B0503020204020204" pitchFamily="34" charset="-122"/>
              </a:rPr>
              <a:t>不得混</a:t>
            </a:r>
            <a:r>
              <a:rPr lang="zh-CN" altLang="zh-CN" sz="2000" kern="0" dirty="0">
                <a:solidFill>
                  <a:schemeClr val="tx1"/>
                </a:solidFill>
                <a:latin typeface="微软雅黑" panose="020B0503020204020204" pitchFamily="34" charset="-122"/>
                <a:ea typeface="微软雅黑" panose="020B0503020204020204" pitchFamily="34" charset="-122"/>
              </a:rPr>
              <a:t>拼。</a:t>
            </a:r>
          </a:p>
        </p:txBody>
      </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5479" y="3112269"/>
            <a:ext cx="3504096" cy="262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DSC089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3599" y="3112269"/>
            <a:ext cx="3504096" cy="262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20140722_0934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7887" y="3112269"/>
            <a:ext cx="3504096" cy="262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5" name="Text Box 6"/>
          <p:cNvSpPr txBox="1">
            <a:spLocks noChangeArrowheads="1"/>
          </p:cNvSpPr>
          <p:nvPr/>
        </p:nvSpPr>
        <p:spPr bwMode="auto">
          <a:xfrm>
            <a:off x="1100783" y="1413694"/>
            <a:ext cx="109806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ea typeface="宋体" panose="02010600030101010101" pitchFamily="2" charset="-122"/>
              </a:defRPr>
            </a:lvl1pPr>
            <a:lvl2pPr marL="742950" indent="-285750" eaLnBrk="0" hangingPunct="0">
              <a:defRPr sz="2000">
                <a:solidFill>
                  <a:schemeClr val="tx1"/>
                </a:solidFill>
                <a:latin typeface="Tahoma" panose="020B0604030504040204" pitchFamily="34" charset="0"/>
                <a:ea typeface="宋体" panose="02010600030101010101" pitchFamily="2" charset="-122"/>
              </a:defRPr>
            </a:lvl2pPr>
            <a:lvl3pPr marL="1143000" indent="-228600" eaLnBrk="0" hangingPunct="0">
              <a:defRPr sz="2000">
                <a:solidFill>
                  <a:schemeClr val="tx1"/>
                </a:solidFill>
                <a:latin typeface="Tahoma" panose="020B0604030504040204" pitchFamily="34" charset="0"/>
                <a:ea typeface="宋体" panose="02010600030101010101" pitchFamily="2" charset="-122"/>
              </a:defRPr>
            </a:lvl3pPr>
            <a:lvl4pPr marL="1600200" indent="-228600" eaLnBrk="0" hangingPunct="0">
              <a:defRPr sz="2000">
                <a:solidFill>
                  <a:schemeClr val="tx1"/>
                </a:solidFill>
                <a:latin typeface="Tahoma" panose="020B0604030504040204" pitchFamily="34" charset="0"/>
                <a:ea typeface="宋体" panose="02010600030101010101" pitchFamily="2" charset="-122"/>
              </a:defRPr>
            </a:lvl4pPr>
            <a:lvl5pPr marL="2057400" indent="-228600" eaLnBrk="0" hangingPunct="0">
              <a:defRPr sz="2000">
                <a:solidFill>
                  <a:schemeClr val="tx1"/>
                </a:solidFill>
                <a:latin typeface="Tahoma" panose="020B0604030504040204" pitchFamily="34" charset="0"/>
                <a:ea typeface="宋体" panose="02010600030101010101" pitchFamily="2" charset="-122"/>
              </a:defRPr>
            </a:lvl5pPr>
            <a:lvl6pPr marL="25146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6pPr>
            <a:lvl7pPr marL="29718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7pPr>
            <a:lvl8pPr marL="34290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8pPr>
            <a:lvl9pPr marL="38862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9pPr>
          </a:lstStyle>
          <a:p>
            <a:pPr algn="l" eaLnBrk="1" hangingPunct="1">
              <a:lnSpc>
                <a:spcPct val="150000"/>
              </a:lnSpc>
            </a:pPr>
            <a:r>
              <a:rPr lang="zh-CN" altLang="en-US" dirty="0" smtClean="0">
                <a:latin typeface="微软雅黑" panose="020B0503020204020204" pitchFamily="34" charset="-122"/>
                <a:ea typeface="微软雅黑" panose="020B0503020204020204" pitchFamily="34" charset="-122"/>
              </a:rPr>
              <a:t>       钢丝绳</a:t>
            </a:r>
            <a:r>
              <a:rPr lang="zh-CN" altLang="en-US" dirty="0">
                <a:latin typeface="微软雅黑" panose="020B0503020204020204" pitchFamily="34" charset="-122"/>
                <a:ea typeface="微软雅黑" panose="020B0503020204020204" pitchFamily="34" charset="-122"/>
              </a:rPr>
              <a:t>无断丝、断股、松散、弯硬、锈蚀，无油污和附着物。钢丝绳夹型号、间距、数量和方向是否按照标准</a:t>
            </a:r>
            <a:r>
              <a:rPr lang="zh-CN" altLang="en-US" dirty="0" smtClean="0">
                <a:latin typeface="微软雅黑" panose="020B0503020204020204" pitchFamily="34" charset="-122"/>
                <a:ea typeface="微软雅黑" panose="020B0503020204020204" pitchFamily="34" charset="-122"/>
              </a:rPr>
              <a:t>设置。</a:t>
            </a:r>
            <a:endParaRPr lang="zh-CN" altLang="en-US" dirty="0">
              <a:latin typeface="微软雅黑" panose="020B0503020204020204" pitchFamily="34" charset="-122"/>
              <a:ea typeface="微软雅黑" panose="020B0503020204020204" pitchFamily="34"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1316807" y="2414073"/>
            <a:ext cx="3168352" cy="1977434"/>
          </a:xfrm>
          <a:prstGeom prst="rect">
            <a:avLst/>
          </a:prstGeom>
        </p:spPr>
      </p:pic>
      <p:pic>
        <p:nvPicPr>
          <p:cNvPr id="20"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297715" y="4432963"/>
            <a:ext cx="3187444" cy="1978598"/>
          </a:xfrm>
          <a:prstGeom prst="rect">
            <a:avLst/>
          </a:prstGeom>
          <a:noFill/>
        </p:spPr>
      </p:pic>
      <p:sp>
        <p:nvSpPr>
          <p:cNvPr id="21" name="TextBox 20"/>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钢丝绳</a:t>
            </a:r>
            <a:endParaRPr lang="zh-CN" altLang="en-US" sz="2400" b="1" dirty="0">
              <a:latin typeface="+mn-ea"/>
              <a:ea typeface="+mn-ea"/>
            </a:endParaRPr>
          </a:p>
        </p:txBody>
      </p:sp>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199" y="2429357"/>
            <a:ext cx="324036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www.hugonghulu.com/uploadfile/201306/6/9271772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507" y="2483295"/>
            <a:ext cx="2672981" cy="3816424"/>
          </a:xfrm>
          <a:prstGeom prst="rect">
            <a:avLst/>
          </a:prstGeom>
          <a:noFill/>
          <a:extLst>
            <a:ext uri="{909E8E84-426E-40DD-AFC4-6F175D3DCCD1}">
              <a14:hiddenFill xmlns:a14="http://schemas.microsoft.com/office/drawing/2010/main">
                <a:solidFill>
                  <a:srgbClr val="FFFFFF"/>
                </a:solidFill>
              </a14:hiddenFill>
            </a:ext>
          </a:extLst>
        </p:spPr>
      </p:pic>
      <p:pic>
        <p:nvPicPr>
          <p:cNvPr id="43015" name="Picture 7" descr="http://sh-gss.cn/canshu2/images/0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199" y="4432963"/>
            <a:ext cx="3240360" cy="1978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100782" y="1163882"/>
            <a:ext cx="10980615"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ea typeface="宋体" panose="02010600030101010101" pitchFamily="2" charset="-122"/>
              </a:defRPr>
            </a:lvl1pPr>
            <a:lvl2pPr marL="742950" indent="-285750" eaLnBrk="0" hangingPunct="0">
              <a:defRPr sz="2000">
                <a:solidFill>
                  <a:schemeClr val="tx1"/>
                </a:solidFill>
                <a:latin typeface="Tahoma" panose="020B0604030504040204" pitchFamily="34" charset="0"/>
                <a:ea typeface="宋体" panose="02010600030101010101" pitchFamily="2" charset="-122"/>
              </a:defRPr>
            </a:lvl2pPr>
            <a:lvl3pPr marL="1143000" indent="-228600" eaLnBrk="0" hangingPunct="0">
              <a:defRPr sz="2000">
                <a:solidFill>
                  <a:schemeClr val="tx1"/>
                </a:solidFill>
                <a:latin typeface="Tahoma" panose="020B0604030504040204" pitchFamily="34" charset="0"/>
                <a:ea typeface="宋体" panose="02010600030101010101" pitchFamily="2" charset="-122"/>
              </a:defRPr>
            </a:lvl3pPr>
            <a:lvl4pPr marL="1600200" indent="-228600" eaLnBrk="0" hangingPunct="0">
              <a:defRPr sz="2000">
                <a:solidFill>
                  <a:schemeClr val="tx1"/>
                </a:solidFill>
                <a:latin typeface="Tahoma" panose="020B0604030504040204" pitchFamily="34" charset="0"/>
                <a:ea typeface="宋体" panose="02010600030101010101" pitchFamily="2" charset="-122"/>
              </a:defRPr>
            </a:lvl4pPr>
            <a:lvl5pPr marL="2057400" indent="-228600" eaLnBrk="0" hangingPunct="0">
              <a:defRPr sz="2000">
                <a:solidFill>
                  <a:schemeClr val="tx1"/>
                </a:solidFill>
                <a:latin typeface="Tahoma" panose="020B0604030504040204" pitchFamily="34" charset="0"/>
                <a:ea typeface="宋体" panose="02010600030101010101" pitchFamily="2" charset="-122"/>
              </a:defRPr>
            </a:lvl5pPr>
            <a:lvl6pPr marL="25146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6pPr>
            <a:lvl7pPr marL="29718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7pPr>
            <a:lvl8pPr marL="34290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8pPr>
            <a:lvl9pPr marL="3886200" indent="-228600" algn="ctr" eaLnBrk="0" fontAlgn="base" hangingPunct="0">
              <a:spcBef>
                <a:spcPct val="50000"/>
              </a:spcBef>
              <a:spcAft>
                <a:spcPct val="0"/>
              </a:spcAft>
              <a:buFont typeface="Arial" panose="020B0604020202020204" pitchFamily="34" charset="0"/>
              <a:defRPr sz="2000">
                <a:solidFill>
                  <a:schemeClr val="tx1"/>
                </a:solidFill>
                <a:latin typeface="Tahoma" panose="020B0604030504040204" pitchFamily="34" charset="0"/>
                <a:ea typeface="宋体" panose="02010600030101010101" pitchFamily="2" charset="-122"/>
              </a:defRPr>
            </a:lvl9pPr>
          </a:lstStyle>
          <a:p>
            <a:pPr algn="l" eaLnBrk="1" hangingPunct="1">
              <a:lnSpc>
                <a:spcPct val="150000"/>
              </a:lnSpc>
            </a:pPr>
            <a:r>
              <a:rPr lang="zh-CN" altLang="en-US" dirty="0" smtClean="0">
                <a:latin typeface="微软雅黑" panose="020B0503020204020204" pitchFamily="34" charset="-122"/>
                <a:ea typeface="微软雅黑" panose="020B0503020204020204" pitchFamily="34" charset="-122"/>
              </a:rPr>
              <a:t>       安全钢丝绳底部必须设置有配重装置，能够保证安全钢丝绳时刻保持在垂直绷紧状态。</a:t>
            </a:r>
            <a:endParaRPr lang="zh-CN" altLang="en-US"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0" y="6715942"/>
            <a:ext cx="12858750" cy="428775"/>
            <a:chOff x="0" y="6233836"/>
            <a:chExt cx="12192000" cy="428775"/>
          </a:xfrm>
        </p:grpSpPr>
        <p:sp>
          <p:nvSpPr>
            <p:cNvPr id="4" name="矩形 3"/>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8" name="组合 7"/>
          <p:cNvGrpSpPr/>
          <p:nvPr/>
        </p:nvGrpSpPr>
        <p:grpSpPr>
          <a:xfrm>
            <a:off x="0" y="112986"/>
            <a:ext cx="12865177" cy="369332"/>
            <a:chOff x="0" y="87933"/>
            <a:chExt cx="12859116" cy="369332"/>
          </a:xfrm>
        </p:grpSpPr>
        <p:grpSp>
          <p:nvGrpSpPr>
            <p:cNvPr id="9" name="组合 8"/>
            <p:cNvGrpSpPr/>
            <p:nvPr/>
          </p:nvGrpSpPr>
          <p:grpSpPr>
            <a:xfrm>
              <a:off x="1" y="87933"/>
              <a:ext cx="1719343" cy="369332"/>
              <a:chOff x="1" y="378896"/>
              <a:chExt cx="1719343" cy="405074"/>
            </a:xfrm>
          </p:grpSpPr>
          <p:sp>
            <p:nvSpPr>
              <p:cNvPr id="11"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2" name="组合 11"/>
              <p:cNvGrpSpPr/>
              <p:nvPr/>
            </p:nvGrpSpPr>
            <p:grpSpPr>
              <a:xfrm>
                <a:off x="1" y="425063"/>
                <a:ext cx="529962" cy="335613"/>
                <a:chOff x="1" y="363398"/>
                <a:chExt cx="529962" cy="335613"/>
              </a:xfrm>
            </p:grpSpPr>
            <p:sp>
              <p:nvSpPr>
                <p:cNvPr id="13" name="矩形 12"/>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4" name="矩形 13"/>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0" name="直接连接符 9"/>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2" descr="D:\1、华中公司\1、月度检查\2018\12月\滨湖双玺\微信图片_201812221003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1597" y="2032149"/>
            <a:ext cx="2777991" cy="2083493"/>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10" y="2176165"/>
            <a:ext cx="4327913" cy="3245935"/>
          </a:xfrm>
          <a:prstGeom prst="rect">
            <a:avLst/>
          </a:prstGeom>
        </p:spPr>
      </p:pic>
      <p:pic>
        <p:nvPicPr>
          <p:cNvPr id="53252" name="Picture 4" descr="D:\1、华中公司\1、月度检查\2018\12月\中安创谷\IMG_20181221_1011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5279" y="4206081"/>
            <a:ext cx="2784309" cy="20882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32178" y="5713548"/>
            <a:ext cx="3384376" cy="400110"/>
          </a:xfrm>
          <a:prstGeom prst="rect">
            <a:avLst/>
          </a:prstGeom>
          <a:noFill/>
        </p:spPr>
        <p:txBody>
          <a:bodyPr wrap="square" rtlCol="0">
            <a:spAutoFit/>
          </a:bodyPr>
          <a:lstStyle/>
          <a:p>
            <a:pPr algn="ctr"/>
            <a:r>
              <a:rPr lang="zh-CN" altLang="en-US" sz="2000" b="1" dirty="0" smtClean="0">
                <a:solidFill>
                  <a:srgbClr val="FF0000"/>
                </a:solidFill>
                <a:latin typeface="+mn-ea"/>
                <a:ea typeface="+mn-ea"/>
              </a:rPr>
              <a:t>重约</a:t>
            </a:r>
            <a:r>
              <a:rPr lang="en-US" altLang="zh-CN" sz="2000" b="1" dirty="0" smtClean="0">
                <a:solidFill>
                  <a:srgbClr val="FF0000"/>
                </a:solidFill>
                <a:latin typeface="+mn-ea"/>
                <a:ea typeface="+mn-ea"/>
              </a:rPr>
              <a:t>5kg</a:t>
            </a:r>
            <a:r>
              <a:rPr lang="zh-CN" altLang="en-US" sz="2000" b="1" dirty="0" smtClean="0">
                <a:solidFill>
                  <a:srgbClr val="FF0000"/>
                </a:solidFill>
                <a:latin typeface="+mn-ea"/>
                <a:ea typeface="+mn-ea"/>
              </a:rPr>
              <a:t>，离地约</a:t>
            </a:r>
            <a:r>
              <a:rPr lang="en-US" altLang="zh-CN" sz="2000" b="1" dirty="0" smtClean="0">
                <a:solidFill>
                  <a:srgbClr val="FF0000"/>
                </a:solidFill>
                <a:latin typeface="+mn-ea"/>
                <a:ea typeface="+mn-ea"/>
              </a:rPr>
              <a:t>15-20cm</a:t>
            </a:r>
            <a:endParaRPr lang="zh-CN" altLang="en-US" sz="2000" b="1" dirty="0">
              <a:solidFill>
                <a:srgbClr val="FF0000"/>
              </a:solidFill>
              <a:latin typeface="+mn-ea"/>
              <a:ea typeface="+mn-ea"/>
            </a:endParaRPr>
          </a:p>
        </p:txBody>
      </p:sp>
      <p:pic>
        <p:nvPicPr>
          <p:cNvPr id="53253" name="Picture 5" descr="D:\1、华中公司\1、月度检查\2018\12月\天下名筑\微信图片_2018122009474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1762" y="2032149"/>
            <a:ext cx="2777991" cy="208349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D:\1、华中公司\1、月度检查\2018\12月\天下名筑\微信图片_2018122010180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6858" y="4219773"/>
            <a:ext cx="2747797" cy="20608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04839" y="1413694"/>
            <a:ext cx="9217024" cy="499624"/>
          </a:xfrm>
          <a:prstGeom prst="rect">
            <a:avLst/>
          </a:prstGeom>
        </p:spPr>
        <p:txBody>
          <a:bodyPr wrap="square">
            <a:spAutoFit/>
          </a:bodyPr>
          <a:lstStyle/>
          <a:p>
            <a:pPr>
              <a:lnSpc>
                <a:spcPct val="150000"/>
              </a:lnSpc>
            </a:pPr>
            <a:r>
              <a:rPr lang="zh-CN" altLang="en-US" sz="2000" dirty="0">
                <a:latin typeface="微软雅黑" panose="020B0503020204020204" pitchFamily="34" charset="-122"/>
                <a:ea typeface="微软雅黑" panose="020B0503020204020204" pitchFamily="34" charset="-122"/>
              </a:rPr>
              <a:t>上限位行程开关、止挡装置必须按照要求装设，不得漏装、偏斜或失灵。</a:t>
            </a:r>
          </a:p>
        </p:txBody>
      </p:sp>
      <p:grpSp>
        <p:nvGrpSpPr>
          <p:cNvPr id="3" name="组合 2"/>
          <p:cNvGrpSpPr/>
          <p:nvPr/>
        </p:nvGrpSpPr>
        <p:grpSpPr>
          <a:xfrm>
            <a:off x="0" y="6715942"/>
            <a:ext cx="12858750" cy="428775"/>
            <a:chOff x="0" y="6233836"/>
            <a:chExt cx="12192000" cy="428775"/>
          </a:xfrm>
        </p:grpSpPr>
        <p:sp>
          <p:nvSpPr>
            <p:cNvPr id="4" name="矩形 3"/>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8" name="组合 7"/>
          <p:cNvGrpSpPr/>
          <p:nvPr/>
        </p:nvGrpSpPr>
        <p:grpSpPr>
          <a:xfrm>
            <a:off x="0" y="112986"/>
            <a:ext cx="12865177" cy="369332"/>
            <a:chOff x="0" y="87933"/>
            <a:chExt cx="12859116" cy="369332"/>
          </a:xfrm>
        </p:grpSpPr>
        <p:grpSp>
          <p:nvGrpSpPr>
            <p:cNvPr id="9" name="组合 8"/>
            <p:cNvGrpSpPr/>
            <p:nvPr/>
          </p:nvGrpSpPr>
          <p:grpSpPr>
            <a:xfrm>
              <a:off x="1" y="87933"/>
              <a:ext cx="1719343" cy="369332"/>
              <a:chOff x="1" y="378896"/>
              <a:chExt cx="1719343" cy="405074"/>
            </a:xfrm>
          </p:grpSpPr>
          <p:sp>
            <p:nvSpPr>
              <p:cNvPr id="11"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2" name="组合 11"/>
              <p:cNvGrpSpPr/>
              <p:nvPr/>
            </p:nvGrpSpPr>
            <p:grpSpPr>
              <a:xfrm>
                <a:off x="1" y="425063"/>
                <a:ext cx="529962" cy="335613"/>
                <a:chOff x="1" y="363398"/>
                <a:chExt cx="529962" cy="335613"/>
              </a:xfrm>
            </p:grpSpPr>
            <p:sp>
              <p:nvSpPr>
                <p:cNvPr id="13" name="矩形 12"/>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4" name="矩形 13"/>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0" name="直接连接符 9"/>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5" descr="DSC0890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048" y="2464197"/>
            <a:ext cx="2485927" cy="193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DSC0170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048" y="4480421"/>
            <a:ext cx="2485927" cy="185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6"/>
          <p:cNvPicPr/>
          <p:nvPr/>
        </p:nvPicPr>
        <p:blipFill>
          <a:blip r:embed="rId4" cstate="print">
            <a:extLst>
              <a:ext uri="{28A0092B-C50C-407E-A947-70E740481C1C}">
                <a14:useLocalDpi xmlns:a14="http://schemas.microsoft.com/office/drawing/2010/main" val="0"/>
              </a:ext>
            </a:extLst>
          </a:blip>
          <a:stretch>
            <a:fillRect/>
          </a:stretch>
        </p:blipFill>
        <p:spPr>
          <a:xfrm>
            <a:off x="2843731" y="4480421"/>
            <a:ext cx="2577532" cy="1858718"/>
          </a:xfrm>
          <a:prstGeom prst="rect">
            <a:avLst/>
          </a:prstGeom>
        </p:spPr>
      </p:pic>
      <p:pic>
        <p:nvPicPr>
          <p:cNvPr id="18" name="图片 17"/>
          <p:cNvPicPr/>
          <p:nvPr/>
        </p:nvPicPr>
        <p:blipFill>
          <a:blip r:embed="rId5" cstate="print">
            <a:extLst>
              <a:ext uri="{28A0092B-C50C-407E-A947-70E740481C1C}">
                <a14:useLocalDpi xmlns:a14="http://schemas.microsoft.com/office/drawing/2010/main" val="0"/>
              </a:ext>
            </a:extLst>
          </a:blip>
          <a:stretch>
            <a:fillRect/>
          </a:stretch>
        </p:blipFill>
        <p:spPr>
          <a:xfrm>
            <a:off x="2842337" y="2464196"/>
            <a:ext cx="2578926" cy="1930495"/>
          </a:xfrm>
          <a:prstGeom prst="rect">
            <a:avLst/>
          </a:prstGeom>
        </p:spPr>
      </p:pic>
      <p:pic>
        <p:nvPicPr>
          <p:cNvPr id="19" name="Picture 5" descr="DSCF15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432589" y="4466939"/>
            <a:ext cx="3081809" cy="2132997"/>
          </a:xfrm>
          <a:prstGeom prst="rect">
            <a:avLst/>
          </a:prstGeom>
          <a:noFill/>
        </p:spPr>
      </p:pic>
      <p:pic>
        <p:nvPicPr>
          <p:cNvPr id="20" name="Picture 2" descr="C:\Users\FX-Gongyong\Desktop\吊篮照片\主副绳搅在一起.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7348" y="2869041"/>
            <a:ext cx="2806213" cy="3456384"/>
          </a:xfrm>
          <a:prstGeom prst="rect">
            <a:avLst/>
          </a:prstGeom>
          <a:noFill/>
        </p:spPr>
      </p:pic>
      <p:sp>
        <p:nvSpPr>
          <p:cNvPr id="21" name="TextBox 20"/>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保险装置</a:t>
            </a:r>
            <a:endParaRPr lang="zh-CN" altLang="en-US" sz="2400" b="1" dirty="0">
              <a:latin typeface="+mn-ea"/>
              <a:ea typeface="+mn-ea"/>
            </a:endParaRPr>
          </a:p>
        </p:txBody>
      </p:sp>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2588" y="2234691"/>
            <a:ext cx="3081809" cy="21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7447" y="2248173"/>
            <a:ext cx="424348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556" y="2210801"/>
            <a:ext cx="4516149" cy="3387112"/>
          </a:xfrm>
          <a:prstGeom prst="rect">
            <a:avLst/>
          </a:prstGeom>
        </p:spPr>
      </p:pic>
      <p:sp>
        <p:nvSpPr>
          <p:cNvPr id="17" name="矩形 16"/>
          <p:cNvSpPr/>
          <p:nvPr/>
        </p:nvSpPr>
        <p:spPr>
          <a:xfrm>
            <a:off x="1670120" y="1024037"/>
            <a:ext cx="4768316" cy="1015663"/>
          </a:xfrm>
          <a:prstGeom prst="rect">
            <a:avLst/>
          </a:prstGeom>
        </p:spPr>
        <p:txBody>
          <a:bodyPr wrap="square">
            <a:spAutoFit/>
          </a:bodyPr>
          <a:lstStyle/>
          <a:p>
            <a:pPr marL="0" indent="0" eaLnBrk="1" hangingPunct="1">
              <a:lnSpc>
                <a:spcPct val="150000"/>
              </a:lnSpc>
              <a:buNone/>
            </a:pPr>
            <a:r>
              <a:rPr lang="zh-CN" altLang="en-US" sz="2000" kern="0" dirty="0">
                <a:latin typeface="微软雅黑" panose="020B0503020204020204" pitchFamily="34" charset="-122"/>
                <a:ea typeface="微软雅黑" panose="020B0503020204020204" pitchFamily="34" charset="-122"/>
              </a:rPr>
              <a:t>安全锁必须开锁、闭锁灵敏可靠。</a:t>
            </a:r>
          </a:p>
          <a:p>
            <a:pPr marL="0" indent="0" eaLnBrk="1" hangingPunct="1">
              <a:lnSpc>
                <a:spcPct val="150000"/>
              </a:lnSpc>
              <a:buNone/>
            </a:pPr>
            <a:r>
              <a:rPr lang="zh-CN" altLang="en-US" sz="2000" kern="0" dirty="0">
                <a:latin typeface="微软雅黑" panose="020B0503020204020204" pitchFamily="34" charset="-122"/>
                <a:ea typeface="微软雅黑" panose="020B0503020204020204" pitchFamily="34" charset="-122"/>
              </a:rPr>
              <a:t>安全锁标定铭牌和检测标定报告一致。</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5319" y="2410045"/>
            <a:ext cx="2549145" cy="1911859"/>
          </a:xfrm>
          <a:prstGeom prst="rect">
            <a:avLst/>
          </a:prstGeom>
        </p:spPr>
      </p:pic>
      <p:sp>
        <p:nvSpPr>
          <p:cNvPr id="18" name="矩形 17"/>
          <p:cNvSpPr/>
          <p:nvPr/>
        </p:nvSpPr>
        <p:spPr>
          <a:xfrm>
            <a:off x="1436915" y="1024037"/>
            <a:ext cx="9904590" cy="1422954"/>
          </a:xfrm>
          <a:prstGeom prst="rect">
            <a:avLst/>
          </a:prstGeom>
        </p:spPr>
        <p:txBody>
          <a:bodyPr wrap="square">
            <a:spAutoFit/>
          </a:bodyPr>
          <a:lstStyle/>
          <a:p>
            <a:pPr marL="0" indent="0" eaLnBrk="1" hangingPunct="1">
              <a:lnSpc>
                <a:spcPct val="150000"/>
              </a:lnSpc>
              <a:buNone/>
            </a:pPr>
            <a:r>
              <a:rPr lang="zh-CN" altLang="en-US" sz="2000" kern="0" dirty="0" smtClean="0">
                <a:latin typeface="微软雅黑" panose="020B0503020204020204" pitchFamily="34" charset="-122"/>
                <a:ea typeface="微软雅黑" panose="020B0503020204020204" pitchFamily="34" charset="-122"/>
              </a:rPr>
              <a:t>       提升</a:t>
            </a:r>
            <a:r>
              <a:rPr lang="zh-CN" altLang="en-US" sz="2000" kern="0" dirty="0">
                <a:latin typeface="微软雅黑" panose="020B0503020204020204" pitchFamily="34" charset="-122"/>
                <a:ea typeface="微软雅黑" panose="020B0503020204020204" pitchFamily="34" charset="-122"/>
              </a:rPr>
              <a:t>机传动部位必须有防护罩，避免与人员接触造成伤害。</a:t>
            </a:r>
            <a:endParaRPr lang="en-US" altLang="zh-CN" sz="2000" kern="0" dirty="0">
              <a:latin typeface="微软雅黑" panose="020B0503020204020204" pitchFamily="34" charset="-122"/>
              <a:ea typeface="微软雅黑" panose="020B0503020204020204" pitchFamily="34" charset="-122"/>
            </a:endParaRPr>
          </a:p>
          <a:p>
            <a:pPr marL="0" indent="0" eaLnBrk="1" hangingPunct="1">
              <a:lnSpc>
                <a:spcPct val="150000"/>
              </a:lnSpc>
              <a:buNone/>
            </a:pPr>
            <a:r>
              <a:rPr lang="zh-CN" altLang="en-US" sz="2000" kern="0" dirty="0" smtClean="0">
                <a:latin typeface="微软雅黑" panose="020B0503020204020204" pitchFamily="34" charset="-122"/>
                <a:ea typeface="微软雅黑" panose="020B0503020204020204" pitchFamily="34" charset="-122"/>
              </a:rPr>
              <a:t>       提升</a:t>
            </a:r>
            <a:r>
              <a:rPr lang="zh-CN" altLang="en-US" sz="2000" kern="0" dirty="0">
                <a:latin typeface="微软雅黑" panose="020B0503020204020204" pitchFamily="34" charset="-122"/>
                <a:ea typeface="微软雅黑" panose="020B0503020204020204" pitchFamily="34" charset="-122"/>
              </a:rPr>
              <a:t>机润滑、密封状态良好，不得出现渗油、破损现象。</a:t>
            </a:r>
            <a:endParaRPr lang="en-US" altLang="zh-CN" sz="2000" kern="0" dirty="0">
              <a:latin typeface="微软雅黑" panose="020B0503020204020204" pitchFamily="34" charset="-122"/>
              <a:ea typeface="微软雅黑" panose="020B0503020204020204" pitchFamily="34" charset="-122"/>
            </a:endParaRPr>
          </a:p>
          <a:p>
            <a:pPr marL="0" indent="0" eaLnBrk="1" hangingPunct="1">
              <a:lnSpc>
                <a:spcPct val="150000"/>
              </a:lnSpc>
              <a:buNone/>
            </a:pPr>
            <a:r>
              <a:rPr lang="zh-CN" altLang="en-US" sz="2000" kern="0" dirty="0" smtClean="0">
                <a:latin typeface="微软雅黑" panose="020B0503020204020204" pitchFamily="34" charset="-122"/>
                <a:ea typeface="微软雅黑" panose="020B0503020204020204" pitchFamily="34" charset="-122"/>
              </a:rPr>
              <a:t>       提升</a:t>
            </a:r>
            <a:r>
              <a:rPr lang="zh-CN" altLang="en-US" sz="2000" kern="0" dirty="0">
                <a:latin typeface="微软雅黑" panose="020B0503020204020204" pitchFamily="34" charset="-122"/>
                <a:ea typeface="微软雅黑" panose="020B0503020204020204" pitchFamily="34" charset="-122"/>
              </a:rPr>
              <a:t>机手动滑降装置有效灵敏。</a:t>
            </a:r>
          </a:p>
        </p:txBody>
      </p:sp>
      <p:pic>
        <p:nvPicPr>
          <p:cNvPr id="19" name="图片 1" descr="IMG_0174.JPG"/>
          <p:cNvPicPr>
            <a:picLocks noChangeAspect="1"/>
          </p:cNvPicPr>
          <p:nvPr/>
        </p:nvPicPr>
        <p:blipFill>
          <a:blip r:embed="rId3" cstate="print"/>
          <a:srcRect/>
          <a:stretch>
            <a:fillRect/>
          </a:stretch>
        </p:blipFill>
        <p:spPr bwMode="auto">
          <a:xfrm>
            <a:off x="5925319" y="4408413"/>
            <a:ext cx="2592288" cy="1889770"/>
          </a:xfrm>
          <a:prstGeom prst="rect">
            <a:avLst/>
          </a:prstGeom>
          <a:noFill/>
          <a:ln w="9525">
            <a:noFill/>
            <a:miter lim="800000"/>
            <a:headEnd/>
            <a:tailEnd/>
          </a:ln>
        </p:spPr>
      </p:pic>
      <p:pic>
        <p:nvPicPr>
          <p:cNvPr id="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743" y="2608213"/>
            <a:ext cx="480564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b="9795"/>
          <a:stretch>
            <a:fillRect/>
          </a:stretch>
        </p:blipFill>
        <p:spPr bwMode="auto">
          <a:xfrm>
            <a:off x="9093671" y="2486144"/>
            <a:ext cx="2770907" cy="39148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68" y="2409941"/>
            <a:ext cx="2744078" cy="19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335" y="2409941"/>
            <a:ext cx="2592288" cy="1944216"/>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768" y="4480421"/>
            <a:ext cx="2736663" cy="2052497"/>
          </a:xfrm>
          <a:prstGeom prst="rect">
            <a:avLst/>
          </a:prstGeom>
        </p:spPr>
      </p:pic>
      <p:pic>
        <p:nvPicPr>
          <p:cNvPr id="18" name="Picture 3" descr="E:\工作\HSE工作\培训\吊篮\177_0923\IMG_29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7647" y="3112269"/>
            <a:ext cx="3840000" cy="2880000"/>
          </a:xfrm>
          <a:prstGeom prst="rect">
            <a:avLst/>
          </a:prstGeom>
          <a:noFill/>
        </p:spPr>
      </p:pic>
      <p:pic>
        <p:nvPicPr>
          <p:cNvPr id="19" name="Picture 2" descr="C:\Users\lixin\Desktop\177_0921\IMG_29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1630" y="2409941"/>
            <a:ext cx="2660389" cy="194453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lixin\Desktop\177_0921\IMG_294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768" y="4480421"/>
            <a:ext cx="2678251" cy="2052497"/>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descr="IMG_05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9335" y="4480421"/>
            <a:ext cx="2592288" cy="2052497"/>
          </a:xfrm>
          <a:prstGeom prst="rect">
            <a:avLst/>
          </a:prstGeom>
        </p:spPr>
      </p:pic>
      <p:sp>
        <p:nvSpPr>
          <p:cNvPr id="22" name="TextBox 21"/>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保险装置</a:t>
            </a:r>
            <a:endParaRPr lang="zh-CN" altLang="en-US" sz="2400" b="1" dirty="0">
              <a:latin typeface="+mn-ea"/>
              <a:ea typeface="+mn-ea"/>
            </a:endParaRPr>
          </a:p>
        </p:txBody>
      </p:sp>
      <p:sp>
        <p:nvSpPr>
          <p:cNvPr id="23" name="矩形 22"/>
          <p:cNvSpPr/>
          <p:nvPr/>
        </p:nvSpPr>
        <p:spPr>
          <a:xfrm>
            <a:off x="924287" y="1457826"/>
            <a:ext cx="9249504" cy="923330"/>
          </a:xfrm>
          <a:prstGeom prst="rect">
            <a:avLst/>
          </a:prstGeom>
        </p:spPr>
        <p:txBody>
          <a:bodyPr wrap="square">
            <a:spAutoFit/>
          </a:bodyPr>
          <a:lstStyle/>
          <a:p>
            <a:pPr marL="0" indent="0" eaLnBrk="1" hangingPunct="1">
              <a:lnSpc>
                <a:spcPct val="150000"/>
              </a:lnSpc>
              <a:buNone/>
            </a:pPr>
            <a:r>
              <a:rPr lang="zh-CN" altLang="en-US" kern="0" dirty="0" smtClean="0">
                <a:latin typeface="+mn-ea"/>
                <a:ea typeface="+mn-ea"/>
              </a:rPr>
              <a:t>安全绳</a:t>
            </a:r>
            <a:r>
              <a:rPr lang="zh-CN" altLang="en-US" kern="0" dirty="0">
                <a:latin typeface="+mn-ea"/>
                <a:ea typeface="+mn-ea"/>
              </a:rPr>
              <a:t>必须设置牢固，不得设置在吊篮悬吊机构上，也不得设置在一些</a:t>
            </a:r>
            <a:r>
              <a:rPr lang="en-US" altLang="zh-CN" kern="0" dirty="0">
                <a:latin typeface="+mn-ea"/>
                <a:ea typeface="+mn-ea"/>
              </a:rPr>
              <a:t>PVC</a:t>
            </a:r>
            <a:r>
              <a:rPr lang="zh-CN" altLang="en-US" kern="0" dirty="0">
                <a:latin typeface="+mn-ea"/>
                <a:ea typeface="+mn-ea"/>
              </a:rPr>
              <a:t>通风管道上。</a:t>
            </a:r>
            <a:endParaRPr lang="en-US" altLang="zh-CN" kern="0" dirty="0">
              <a:latin typeface="+mn-ea"/>
              <a:ea typeface="+mn-ea"/>
            </a:endParaRPr>
          </a:p>
          <a:p>
            <a:pPr marL="0" indent="0" eaLnBrk="1" hangingPunct="1">
              <a:lnSpc>
                <a:spcPct val="150000"/>
              </a:lnSpc>
              <a:buNone/>
            </a:pPr>
            <a:r>
              <a:rPr lang="zh-CN" altLang="en-US" kern="0" dirty="0">
                <a:latin typeface="+mn-ea"/>
                <a:ea typeface="+mn-ea"/>
              </a:rPr>
              <a:t>安全绳是否有断股现象，是否遇结构突起部位加设护套</a:t>
            </a:r>
            <a:r>
              <a:rPr lang="zh-CN" altLang="en-US" kern="0" dirty="0" smtClean="0">
                <a:latin typeface="+mn-ea"/>
                <a:ea typeface="+mn-ea"/>
              </a:rPr>
              <a:t>。</a:t>
            </a:r>
            <a:endParaRPr lang="zh-CN" altLang="en-US" kern="0" dirty="0">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39938" name="Picture 2" descr="http://www.1024sj.com/uploadimg/2014-4/02_11_32_08_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59" y="1857203"/>
            <a:ext cx="3421830" cy="219624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image.huisou.com/upload/2013/07/12/pmZO3QbgjY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151" y="2608213"/>
            <a:ext cx="29523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39944" name="Picture 8" descr="http://img003.hc360.cn/y3/M01/1A/C1/wKhQh1VRSFaED-2lAAAAAMcMSn41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59" y="4172268"/>
            <a:ext cx="3394818" cy="2350752"/>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541678" y="1036475"/>
            <a:ext cx="5314275" cy="400110"/>
          </a:xfrm>
          <a:prstGeom prst="rect">
            <a:avLst/>
          </a:prstGeom>
        </p:spPr>
        <p:txBody>
          <a:bodyPr wrap="none">
            <a:spAutoFit/>
          </a:bodyPr>
          <a:lstStyle/>
          <a:p>
            <a:pPr marL="0" indent="0" eaLnBrk="1" hangingPunct="1">
              <a:lnSpc>
                <a:spcPct val="100000"/>
              </a:lnSpc>
              <a:buNone/>
            </a:pPr>
            <a:r>
              <a:rPr lang="zh-CN" altLang="en-US" sz="2000" kern="0" dirty="0">
                <a:latin typeface="+mn-ea"/>
                <a:ea typeface="+mn-ea"/>
              </a:rPr>
              <a:t>不得采用丙纶绳、乙烯绳和麻绳作为安全绳</a:t>
            </a:r>
            <a:r>
              <a:rPr lang="zh-CN" altLang="zh-CN" sz="2000" kern="0" dirty="0">
                <a:latin typeface="+mn-ea"/>
                <a:ea typeface="+mn-ea"/>
              </a:rPr>
              <a:t>。</a:t>
            </a:r>
          </a:p>
        </p:txBody>
      </p:sp>
      <p:pic>
        <p:nvPicPr>
          <p:cNvPr id="39946" name="Picture 10" descr="https://timgsa.baidu.com/timg?image&amp;quality=80&amp;size=b9999_10000&amp;sec=1547822270662&amp;di=2432175c63d0af47b03f265349490f6b&amp;imgtype=jpg&amp;src=http%3A%2F%2Fimg2.imgtn.bdimg.com%2Fit%2Fu%3D3157150612%2C2856735893%26fm%3D214%26gp%3D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253" y="2077475"/>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1100783" y="952029"/>
            <a:ext cx="6048672" cy="461665"/>
          </a:xfrm>
          <a:prstGeom prst="rect">
            <a:avLst/>
          </a:prstGeom>
          <a:noFill/>
        </p:spPr>
        <p:txBody>
          <a:bodyPr wrap="square" rtlCol="0">
            <a:spAutoFit/>
          </a:bodyPr>
          <a:lstStyle/>
          <a:p>
            <a:r>
              <a:rPr lang="zh-CN" altLang="en-US" sz="2400" b="1" dirty="0" smtClean="0">
                <a:latin typeface="+mn-ea"/>
                <a:ea typeface="+mn-ea"/>
              </a:rPr>
              <a:t>人的行为</a:t>
            </a:r>
            <a:endParaRPr lang="zh-CN" altLang="en-US" sz="2400" b="1" dirty="0">
              <a:latin typeface="+mn-ea"/>
              <a:ea typeface="+mn-ea"/>
            </a:endParaRPr>
          </a:p>
        </p:txBody>
      </p:sp>
      <p:pic>
        <p:nvPicPr>
          <p:cNvPr id="15" name="图片 14"/>
          <p:cNvPicPr>
            <a:picLocks noChangeAspect="1"/>
          </p:cNvPicPr>
          <p:nvPr/>
        </p:nvPicPr>
        <p:blipFill>
          <a:blip r:embed="rId2"/>
          <a:stretch>
            <a:fillRect/>
          </a:stretch>
        </p:blipFill>
        <p:spPr>
          <a:xfrm>
            <a:off x="1328343" y="3040261"/>
            <a:ext cx="4320000" cy="3057077"/>
          </a:xfrm>
          <a:prstGeom prst="rect">
            <a:avLst/>
          </a:prstGeom>
        </p:spPr>
      </p:pic>
      <p:sp>
        <p:nvSpPr>
          <p:cNvPr id="16" name="TextBox 15"/>
          <p:cNvSpPr txBox="1"/>
          <p:nvPr/>
        </p:nvSpPr>
        <p:spPr>
          <a:xfrm>
            <a:off x="1316807" y="1744117"/>
            <a:ext cx="5616624" cy="923330"/>
          </a:xfrm>
          <a:prstGeom prst="rect">
            <a:avLst/>
          </a:prstGeom>
          <a:noFill/>
        </p:spPr>
        <p:txBody>
          <a:bodyPr wrap="square" rtlCol="0">
            <a:spAutoFit/>
          </a:bodyPr>
          <a:lstStyle/>
          <a:p>
            <a:pPr>
              <a:lnSpc>
                <a:spcPct val="150000"/>
              </a:lnSpc>
            </a:pPr>
            <a:r>
              <a:rPr lang="zh-CN" altLang="en-US" dirty="0" smtClean="0">
                <a:latin typeface="+mn-ea"/>
                <a:ea typeface="+mn-ea"/>
              </a:rPr>
              <a:t>不得将电动吊篮作为垂直运输设备。</a:t>
            </a:r>
            <a:endParaRPr lang="en-US" altLang="zh-CN" dirty="0" smtClean="0">
              <a:latin typeface="+mn-ea"/>
              <a:ea typeface="+mn-ea"/>
            </a:endParaRPr>
          </a:p>
          <a:p>
            <a:pPr>
              <a:lnSpc>
                <a:spcPct val="150000"/>
              </a:lnSpc>
            </a:pPr>
            <a:r>
              <a:rPr lang="zh-CN" altLang="en-US" dirty="0" smtClean="0">
                <a:latin typeface="+mn-ea"/>
                <a:ea typeface="+mn-ea"/>
              </a:rPr>
              <a:t>吊篮上面作业人员不得超过</a:t>
            </a:r>
            <a:r>
              <a:rPr lang="en-US" altLang="zh-CN" dirty="0" smtClean="0">
                <a:latin typeface="+mn-ea"/>
                <a:ea typeface="+mn-ea"/>
              </a:rPr>
              <a:t>2</a:t>
            </a:r>
            <a:r>
              <a:rPr lang="zh-CN" altLang="en-US" dirty="0" smtClean="0">
                <a:latin typeface="+mn-ea"/>
                <a:ea typeface="+mn-ea"/>
              </a:rPr>
              <a:t>人。</a:t>
            </a:r>
            <a:endParaRPr lang="zh-CN" altLang="en-US" dirty="0">
              <a:latin typeface="+mn-ea"/>
              <a:ea typeface="+mn-ea"/>
            </a:endParaRPr>
          </a:p>
        </p:txBody>
      </p:sp>
      <p:pic>
        <p:nvPicPr>
          <p:cNvPr id="17" name="图片 16"/>
          <p:cNvPicPr>
            <a:picLocks noChangeAspect="1"/>
          </p:cNvPicPr>
          <p:nvPr/>
        </p:nvPicPr>
        <p:blipFill rotWithShape="1">
          <a:blip r:embed="rId3"/>
          <a:srcRect l="5355" t="9016" r="14671" b="22556"/>
          <a:stretch>
            <a:fillRect/>
          </a:stretch>
        </p:blipFill>
        <p:spPr>
          <a:xfrm>
            <a:off x="7057102" y="1312069"/>
            <a:ext cx="4367620" cy="2370383"/>
          </a:xfrm>
          <a:prstGeom prst="rect">
            <a:avLst/>
          </a:prstGeom>
        </p:spPr>
      </p:pic>
      <p:pic>
        <p:nvPicPr>
          <p:cNvPr id="18" name="Picture 4" descr="DSC00891"/>
          <p:cNvPicPr>
            <a:picLocks noChangeAspect="1"/>
          </p:cNvPicPr>
          <p:nvPr/>
        </p:nvPicPr>
        <p:blipFill>
          <a:blip r:embed="rId4"/>
          <a:stretch>
            <a:fillRect/>
          </a:stretch>
        </p:blipFill>
        <p:spPr>
          <a:xfrm>
            <a:off x="7077097" y="3904357"/>
            <a:ext cx="4367620" cy="225574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460823" y="1143410"/>
            <a:ext cx="6596678" cy="400110"/>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严禁从</a:t>
            </a:r>
            <a:r>
              <a:rPr lang="zh-CN" altLang="en-US" sz="2000" b="1" dirty="0">
                <a:latin typeface="微软雅黑" panose="020B0503020204020204" pitchFamily="34" charset="-122"/>
                <a:ea typeface="微软雅黑" panose="020B0503020204020204" pitchFamily="34" charset="-122"/>
              </a:rPr>
              <a:t>建筑物顶部、</a:t>
            </a:r>
            <a:r>
              <a:rPr lang="zh-CN" altLang="en-US" sz="2000" b="1" dirty="0" smtClean="0">
                <a:latin typeface="微软雅黑" panose="020B0503020204020204" pitchFamily="34" charset="-122"/>
                <a:ea typeface="微软雅黑" panose="020B0503020204020204" pitchFamily="34" charset="-122"/>
              </a:rPr>
              <a:t>窗口、阳台或</a:t>
            </a:r>
            <a:r>
              <a:rPr lang="zh-CN" altLang="en-US" sz="2000" b="1" dirty="0">
                <a:latin typeface="微软雅黑" panose="020B0503020204020204" pitchFamily="34" charset="-122"/>
                <a:ea typeface="微软雅黑" panose="020B0503020204020204" pitchFamily="34" charset="-122"/>
              </a:rPr>
              <a:t>其他孔洞处上下</a:t>
            </a:r>
            <a:r>
              <a:rPr lang="zh-CN" altLang="en-US" sz="2000" b="1" dirty="0" smtClean="0">
                <a:latin typeface="微软雅黑" panose="020B0503020204020204" pitchFamily="34" charset="-122"/>
                <a:ea typeface="微软雅黑" panose="020B0503020204020204" pitchFamily="34" charset="-122"/>
              </a:rPr>
              <a:t>吊篮。</a:t>
            </a:r>
            <a:endParaRPr lang="zh-CN" altLang="en-US" sz="2000" b="1"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3791" y="2255377"/>
            <a:ext cx="4310875" cy="3233156"/>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0154" y="2248173"/>
            <a:ext cx="4320480" cy="32403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84244" y="877894"/>
            <a:ext cx="10496687" cy="1705403"/>
          </a:xfrm>
          <a:prstGeom prst="rect">
            <a:avLst/>
          </a:prstGeom>
        </p:spPr>
        <p:txBody>
          <a:bodyPr wrap="square">
            <a:spAutoFit/>
          </a:bodyPr>
          <a:lstStyle/>
          <a:p>
            <a:pPr defTabSz="576580">
              <a:lnSpc>
                <a:spcPct val="150000"/>
              </a:lnSpc>
            </a:pPr>
            <a:r>
              <a:rPr lang="zh-CN" altLang="en-US" dirty="0">
                <a:latin typeface="+mn-ea"/>
                <a:ea typeface="+mn-ea"/>
              </a:rPr>
              <a:t> </a:t>
            </a:r>
            <a:r>
              <a:rPr lang="zh-CN" altLang="en-US" dirty="0" smtClean="0">
                <a:latin typeface="+mn-ea"/>
                <a:ea typeface="+mn-ea"/>
              </a:rPr>
              <a:t>      根据</a:t>
            </a:r>
            <a:r>
              <a:rPr lang="zh-CN" altLang="en-US" dirty="0">
                <a:latin typeface="+mn-ea"/>
                <a:ea typeface="+mn-ea"/>
              </a:rPr>
              <a:t>施工难度和施工地点不同</a:t>
            </a:r>
            <a:r>
              <a:rPr lang="zh-CN" altLang="en-US" dirty="0" smtClean="0">
                <a:latin typeface="+mn-ea"/>
                <a:ea typeface="+mn-ea"/>
              </a:rPr>
              <a:t>可分为：烟囱</a:t>
            </a:r>
            <a:r>
              <a:rPr lang="zh-CN" altLang="en-US" dirty="0">
                <a:latin typeface="+mn-ea"/>
                <a:ea typeface="+mn-ea"/>
              </a:rPr>
              <a:t>用环形吊篮、船用挂式吊篮、炉内检测吊篮、桥用超长吊篮、电梯安装吊篮、轨道式滑移吊篮等各种非标</a:t>
            </a:r>
            <a:r>
              <a:rPr lang="zh-CN" altLang="en-US" dirty="0" smtClean="0">
                <a:latin typeface="+mn-ea"/>
                <a:ea typeface="+mn-ea"/>
              </a:rPr>
              <a:t>吊篮。</a:t>
            </a:r>
            <a:endParaRPr lang="en-US" altLang="zh-CN" dirty="0" smtClean="0">
              <a:latin typeface="+mn-ea"/>
              <a:ea typeface="+mn-ea"/>
            </a:endParaRPr>
          </a:p>
          <a:p>
            <a:pPr defTabSz="576580">
              <a:lnSpc>
                <a:spcPct val="150000"/>
              </a:lnSpc>
            </a:pPr>
            <a:r>
              <a:rPr lang="en-US" altLang="zh-CN" dirty="0">
                <a:latin typeface="+mn-ea"/>
                <a:ea typeface="+mn-ea"/>
              </a:rPr>
              <a:t> </a:t>
            </a:r>
            <a:r>
              <a:rPr lang="en-US" altLang="zh-CN" dirty="0" smtClean="0">
                <a:latin typeface="+mn-ea"/>
                <a:ea typeface="+mn-ea"/>
              </a:rPr>
              <a:t>      </a:t>
            </a:r>
            <a:r>
              <a:rPr lang="zh-CN" altLang="en-US" dirty="0" smtClean="0">
                <a:latin typeface="+mn-ea"/>
                <a:ea typeface="+mn-ea"/>
              </a:rPr>
              <a:t>根据</a:t>
            </a:r>
            <a:r>
              <a:rPr lang="zh-CN" altLang="en-US" dirty="0">
                <a:latin typeface="+mn-ea"/>
                <a:ea typeface="+mn-ea"/>
              </a:rPr>
              <a:t>材质分可</a:t>
            </a:r>
            <a:r>
              <a:rPr lang="zh-CN" altLang="en-US" dirty="0" smtClean="0">
                <a:latin typeface="+mn-ea"/>
                <a:ea typeface="+mn-ea"/>
              </a:rPr>
              <a:t>分为：钢</a:t>
            </a:r>
            <a:r>
              <a:rPr lang="zh-CN" altLang="en-US" dirty="0">
                <a:latin typeface="+mn-ea"/>
                <a:ea typeface="+mn-ea"/>
              </a:rPr>
              <a:t>架电动吊篮、铝合金电动吊篮，根据起吊的动力来源不同分为手动吊篮和电动吊篮等。</a:t>
            </a:r>
            <a:endParaRPr lang="en-US" altLang="zh-CN" dirty="0">
              <a:latin typeface="+mn-ea"/>
              <a:ea typeface="+mn-ea"/>
            </a:endParaRPr>
          </a:p>
        </p:txBody>
      </p:sp>
      <p:grpSp>
        <p:nvGrpSpPr>
          <p:cNvPr id="3" name="组合 2"/>
          <p:cNvGrpSpPr/>
          <p:nvPr/>
        </p:nvGrpSpPr>
        <p:grpSpPr>
          <a:xfrm>
            <a:off x="0" y="6715942"/>
            <a:ext cx="12858750" cy="428775"/>
            <a:chOff x="0" y="6233836"/>
            <a:chExt cx="12192000" cy="428775"/>
          </a:xfrm>
        </p:grpSpPr>
        <p:sp>
          <p:nvSpPr>
            <p:cNvPr id="4" name="矩形 3"/>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8" name="组合 7"/>
          <p:cNvGrpSpPr/>
          <p:nvPr/>
        </p:nvGrpSpPr>
        <p:grpSpPr>
          <a:xfrm>
            <a:off x="0" y="112986"/>
            <a:ext cx="12865177" cy="369332"/>
            <a:chOff x="0" y="87933"/>
            <a:chExt cx="12859116" cy="369332"/>
          </a:xfrm>
        </p:grpSpPr>
        <p:grpSp>
          <p:nvGrpSpPr>
            <p:cNvPr id="9" name="组合 8"/>
            <p:cNvGrpSpPr/>
            <p:nvPr/>
          </p:nvGrpSpPr>
          <p:grpSpPr>
            <a:xfrm>
              <a:off x="1" y="87933"/>
              <a:ext cx="2411514" cy="369332"/>
              <a:chOff x="1" y="378896"/>
              <a:chExt cx="2411514" cy="405074"/>
            </a:xfrm>
          </p:grpSpPr>
          <p:sp>
            <p:nvSpPr>
              <p:cNvPr id="11"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2" name="组合 11"/>
              <p:cNvGrpSpPr/>
              <p:nvPr/>
            </p:nvGrpSpPr>
            <p:grpSpPr>
              <a:xfrm>
                <a:off x="1" y="425063"/>
                <a:ext cx="529962" cy="335613"/>
                <a:chOff x="1" y="363398"/>
                <a:chExt cx="529962" cy="335613"/>
              </a:xfrm>
            </p:grpSpPr>
            <p:sp>
              <p:nvSpPr>
                <p:cNvPr id="13" name="矩形 12"/>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4" name="矩形 13"/>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0" name="直接连接符 9"/>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6" name="Picture 4" descr="http://www.shenxi.com/Upload/案例中国/8湖南莲城大桥_调整大小-1748522583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3283036" y="2855292"/>
            <a:ext cx="2381250" cy="3438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shenxi.com/Upload/案例在全球/新加坡申锡-15094057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5319" y="2835518"/>
            <a:ext cx="2593451" cy="34579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桥梁吊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414" y="3322347"/>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g005.hc360.cn/y4/M04/A1/5A/wKhQiFTyx1qEV0bQAAAAADVogWw522.jpg..300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51" y="2488002"/>
            <a:ext cx="2016224" cy="38282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1460823" y="1143410"/>
            <a:ext cx="6083717" cy="400110"/>
          </a:xfrm>
          <a:prstGeom prst="rect">
            <a:avLst/>
          </a:prstGeom>
        </p:spPr>
        <p:txBody>
          <a:bodyPr wrap="none">
            <a:spAutoFit/>
          </a:bodyPr>
          <a:lstStyle/>
          <a:p>
            <a:r>
              <a:rPr lang="zh-CN" altLang="en-US" sz="2000" b="1" dirty="0" smtClean="0">
                <a:latin typeface="微软雅黑" panose="020B0503020204020204" pitchFamily="34" charset="-122"/>
                <a:ea typeface="微软雅黑" panose="020B0503020204020204" pitchFamily="34" charset="-122"/>
              </a:rPr>
              <a:t>不得站在吊篮上方，或者以吊篮作为脚手板支撑点。</a:t>
            </a:r>
            <a:endParaRPr lang="zh-CN" altLang="en-US" sz="2000" b="1" dirty="0">
              <a:latin typeface="微软雅黑" panose="020B0503020204020204" pitchFamily="34" charset="-122"/>
              <a:ea typeface="微软雅黑" panose="020B0503020204020204" pitchFamily="34" charset="-122"/>
            </a:endParaRPr>
          </a:p>
        </p:txBody>
      </p:sp>
      <p:pic>
        <p:nvPicPr>
          <p:cNvPr id="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09073" y="1675768"/>
            <a:ext cx="4248472" cy="2451110"/>
          </a:xfrm>
          <a:prstGeom prst="rect">
            <a:avLst/>
          </a:prstGeom>
          <a:noFill/>
        </p:spPr>
      </p:pic>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946" y="1914307"/>
            <a:ext cx="3456384" cy="416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EP`ZB$8UPCUEDCDYUMA96B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151" y="4264397"/>
            <a:ext cx="4270633" cy="23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15942"/>
            <a:ext cx="12858750" cy="428775"/>
            <a:chOff x="0" y="6233836"/>
            <a:chExt cx="12192000" cy="428775"/>
          </a:xfrm>
        </p:grpSpPr>
        <p:sp>
          <p:nvSpPr>
            <p:cNvPr id="3" name="矩形 2"/>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4" name="平行四边形 3"/>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5" name="平行四边形 4"/>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7" name="组合 6"/>
          <p:cNvGrpSpPr/>
          <p:nvPr/>
        </p:nvGrpSpPr>
        <p:grpSpPr>
          <a:xfrm>
            <a:off x="0" y="112986"/>
            <a:ext cx="12865177" cy="369332"/>
            <a:chOff x="0" y="87933"/>
            <a:chExt cx="12859116" cy="369332"/>
          </a:xfrm>
        </p:grpSpPr>
        <p:grpSp>
          <p:nvGrpSpPr>
            <p:cNvPr id="8" name="组合 7"/>
            <p:cNvGrpSpPr/>
            <p:nvPr/>
          </p:nvGrpSpPr>
          <p:grpSpPr>
            <a:xfrm>
              <a:off x="1" y="87933"/>
              <a:ext cx="1719343" cy="369332"/>
              <a:chOff x="1" y="378896"/>
              <a:chExt cx="1719343" cy="405074"/>
            </a:xfrm>
          </p:grpSpPr>
          <p:sp>
            <p:nvSpPr>
              <p:cNvPr id="10" name="文本框 1"/>
              <p:cNvSpPr txBox="1"/>
              <p:nvPr/>
            </p:nvSpPr>
            <p:spPr>
              <a:xfrm>
                <a:off x="611870" y="378896"/>
                <a:ext cx="1107474"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日常检查</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1" name="组合 10"/>
              <p:cNvGrpSpPr/>
              <p:nvPr/>
            </p:nvGrpSpPr>
            <p:grpSpPr>
              <a:xfrm>
                <a:off x="1" y="425063"/>
                <a:ext cx="529962" cy="335613"/>
                <a:chOff x="1" y="363398"/>
                <a:chExt cx="529962" cy="335613"/>
              </a:xfrm>
            </p:grpSpPr>
            <p:sp>
              <p:nvSpPr>
                <p:cNvPr id="12" name="矩形 11"/>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3" name="矩形 12"/>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9" name="直接连接符 8"/>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4" name="Text Box 3"/>
          <p:cNvSpPr txBox="1">
            <a:spLocks noChangeArrowheads="1"/>
          </p:cNvSpPr>
          <p:nvPr/>
        </p:nvSpPr>
        <p:spPr bwMode="auto">
          <a:xfrm>
            <a:off x="1244799" y="1168053"/>
            <a:ext cx="110665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20000"/>
              </a:spcBef>
              <a:spcAft>
                <a:spcPct val="0"/>
              </a:spcAft>
            </a:pPr>
            <a:r>
              <a:rPr lang="zh-CN" altLang="en-US" sz="2000" kern="0" dirty="0" smtClean="0">
                <a:latin typeface="+mn-ea"/>
                <a:ea typeface="+mn-ea"/>
              </a:rPr>
              <a:t>吊篮</a:t>
            </a:r>
            <a:r>
              <a:rPr lang="zh-CN" altLang="en-US" sz="2000" kern="0" dirty="0">
                <a:latin typeface="+mn-ea"/>
                <a:ea typeface="+mn-ea"/>
              </a:rPr>
              <a:t>上动火作业时应办理审批手续，进行动火作业时应配置消防器材和接火斗。</a:t>
            </a:r>
          </a:p>
        </p:txBody>
      </p:sp>
      <p:pic>
        <p:nvPicPr>
          <p:cNvPr id="15" name="图片 14" descr="C:\Users\Administrator\Desktop\2016.6.16安全照片\DSCN57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106385" y="2176165"/>
            <a:ext cx="3107138" cy="3778596"/>
          </a:xfrm>
          <a:prstGeom prst="rect">
            <a:avLst/>
          </a:prstGeom>
          <a:noFill/>
          <a:ln>
            <a:noFill/>
          </a:ln>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839" y="2176165"/>
            <a:ext cx="5038128" cy="37785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shenxi.com/Upload/产品/圆弧吊篮-09333430222-w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303" y="2032149"/>
            <a:ext cx="5076825"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0" y="6715942"/>
            <a:ext cx="12858750" cy="428775"/>
            <a:chOff x="0" y="6233836"/>
            <a:chExt cx="12192000" cy="428775"/>
          </a:xfrm>
        </p:grpSpPr>
        <p:sp>
          <p:nvSpPr>
            <p:cNvPr id="9" name="矩形 8"/>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2" name="平行四边形 11"/>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3" name="组合 12"/>
          <p:cNvGrpSpPr/>
          <p:nvPr/>
        </p:nvGrpSpPr>
        <p:grpSpPr>
          <a:xfrm>
            <a:off x="0" y="112986"/>
            <a:ext cx="12865177" cy="369332"/>
            <a:chOff x="0" y="87933"/>
            <a:chExt cx="12859116" cy="369332"/>
          </a:xfrm>
        </p:grpSpPr>
        <p:grpSp>
          <p:nvGrpSpPr>
            <p:cNvPr id="14" name="组合 13"/>
            <p:cNvGrpSpPr/>
            <p:nvPr/>
          </p:nvGrpSpPr>
          <p:grpSpPr>
            <a:xfrm>
              <a:off x="1" y="87933"/>
              <a:ext cx="2411514" cy="369332"/>
              <a:chOff x="1" y="378896"/>
              <a:chExt cx="2411514" cy="405074"/>
            </a:xfrm>
          </p:grpSpPr>
          <p:sp>
            <p:nvSpPr>
              <p:cNvPr id="16"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7" name="组合 16"/>
              <p:cNvGrpSpPr/>
              <p:nvPr/>
            </p:nvGrpSpPr>
            <p:grpSpPr>
              <a:xfrm>
                <a:off x="1" y="425063"/>
                <a:ext cx="529962" cy="335613"/>
                <a:chOff x="1" y="363398"/>
                <a:chExt cx="529962" cy="335613"/>
              </a:xfrm>
            </p:grpSpPr>
            <p:sp>
              <p:nvSpPr>
                <p:cNvPr id="18" name="矩形 17"/>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9" name="矩形 18"/>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5" name="直接连接符 14"/>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20" name="Picture 2" descr="http://www.shenxi.com/Upload/产品/单人吊篮-09305832539-w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316807" y="1672109"/>
            <a:ext cx="3585618" cy="4278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6715942"/>
            <a:ext cx="12858750" cy="428775"/>
            <a:chOff x="0" y="6233836"/>
            <a:chExt cx="12192000" cy="428775"/>
          </a:xfrm>
        </p:grpSpPr>
        <p:sp>
          <p:nvSpPr>
            <p:cNvPr id="8" name="矩形 7"/>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9" name="平行四边形 8"/>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0" name="平行四边形 9"/>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1" name="平行四边形 10"/>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15" name="组合 14"/>
          <p:cNvGrpSpPr/>
          <p:nvPr/>
        </p:nvGrpSpPr>
        <p:grpSpPr>
          <a:xfrm>
            <a:off x="0" y="112986"/>
            <a:ext cx="12865177" cy="369332"/>
            <a:chOff x="0" y="87933"/>
            <a:chExt cx="12859116" cy="369332"/>
          </a:xfrm>
        </p:grpSpPr>
        <p:grpSp>
          <p:nvGrpSpPr>
            <p:cNvPr id="2" name="组合 1"/>
            <p:cNvGrpSpPr/>
            <p:nvPr/>
          </p:nvGrpSpPr>
          <p:grpSpPr>
            <a:xfrm>
              <a:off x="1" y="87933"/>
              <a:ext cx="2411514" cy="369332"/>
              <a:chOff x="1" y="378896"/>
              <a:chExt cx="2411514" cy="405074"/>
            </a:xfrm>
          </p:grpSpPr>
          <p:sp>
            <p:nvSpPr>
              <p:cNvPr id="3"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4" name="组合 3"/>
              <p:cNvGrpSpPr/>
              <p:nvPr/>
            </p:nvGrpSpPr>
            <p:grpSpPr>
              <a:xfrm>
                <a:off x="1" y="425063"/>
                <a:ext cx="529962" cy="335613"/>
                <a:chOff x="1" y="363398"/>
                <a:chExt cx="529962" cy="335613"/>
              </a:xfrm>
            </p:grpSpPr>
            <p:sp>
              <p:nvSpPr>
                <p:cNvPr id="5" name="矩形 4"/>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矩形 5"/>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3" name="直接连接符 12"/>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272763" y="1151533"/>
            <a:ext cx="6628606" cy="1015663"/>
          </a:xfrm>
          <a:prstGeom prst="rect">
            <a:avLst/>
          </a:prstGeom>
          <a:noFill/>
        </p:spPr>
        <p:txBody>
          <a:bodyPr wrap="square" rtlCol="0">
            <a:spAutoFit/>
          </a:bodyPr>
          <a:lstStyle/>
          <a:p>
            <a:r>
              <a:rPr lang="zh-CN" alt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到底是不是机械？</a:t>
            </a:r>
            <a:endParaRPr lang="en-US" altLang="zh-CN"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8" name="Picture 2" descr="C:\Users\Cowala\Desktop\3d\Comp_80100601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573"/>
          <a:stretch>
            <a:fillRect/>
          </a:stretch>
        </p:blipFill>
        <p:spPr bwMode="auto">
          <a:xfrm>
            <a:off x="668735" y="663997"/>
            <a:ext cx="1514628" cy="1702705"/>
          </a:xfrm>
          <a:prstGeom prst="rect">
            <a:avLst/>
          </a:prstGeom>
          <a:noFill/>
          <a:ln w="9525">
            <a:noFill/>
            <a:miter lim="800000"/>
            <a:headEnd/>
            <a:tailEnd/>
          </a:ln>
        </p:spPr>
      </p:pic>
      <p:sp>
        <p:nvSpPr>
          <p:cNvPr id="16" name="矩形 15"/>
          <p:cNvSpPr/>
          <p:nvPr/>
        </p:nvSpPr>
        <p:spPr>
          <a:xfrm>
            <a:off x="3909095" y="5163333"/>
            <a:ext cx="7992441" cy="1477328"/>
          </a:xfrm>
          <a:prstGeom prst="rect">
            <a:avLst/>
          </a:prstGeom>
          <a:ln w="28575">
            <a:solidFill>
              <a:srgbClr val="0091C4"/>
            </a:solidFill>
            <a:prstDash val="dash"/>
          </a:ln>
        </p:spPr>
        <p:txBody>
          <a:bodyPr wrap="square">
            <a:spAutoFit/>
          </a:bodyPr>
          <a:lstStyle/>
          <a:p>
            <a:r>
              <a:rPr lang="zh-CN" altLang="en-US" dirty="0" smtClean="0"/>
              <a:t>高处作业吊篮主要作用于建筑物</a:t>
            </a:r>
            <a:r>
              <a:rPr lang="zh-CN" altLang="en-US" dirty="0"/>
              <a:t>主体完成后外墙面</a:t>
            </a:r>
            <a:r>
              <a:rPr lang="zh-CN" altLang="en-US" dirty="0" smtClean="0"/>
              <a:t>施工，</a:t>
            </a:r>
            <a:r>
              <a:rPr lang="zh-CN" altLang="en-US" dirty="0"/>
              <a:t>也用于旧建筑物外墙面维修或装修</a:t>
            </a:r>
            <a:r>
              <a:rPr lang="zh-CN" altLang="en-US" dirty="0" smtClean="0"/>
              <a:t>施工。</a:t>
            </a:r>
            <a:r>
              <a:rPr lang="zh-CN" altLang="en-US" dirty="0"/>
              <a:t>高处作业吊篮技术必须根据</a:t>
            </a:r>
            <a:r>
              <a:rPr lang="en-US" altLang="zh-CN" dirty="0"/>
              <a:t>《GB/T19155-2003</a:t>
            </a:r>
            <a:r>
              <a:rPr lang="zh-CN" altLang="en-US" dirty="0"/>
              <a:t>高处作业吊篮</a:t>
            </a:r>
            <a:r>
              <a:rPr lang="en-US" altLang="zh-CN" dirty="0"/>
              <a:t>》</a:t>
            </a:r>
            <a:r>
              <a:rPr lang="zh-CN" altLang="en-US" dirty="0"/>
              <a:t>国家标准生产和检测；必须满足脚手架安全规范、和高处作业施工安全规范，升降安全，方便施工的原则。高处作业吊篮，在使用前必须进过整体安全性能检验，升降启动、制动性能检验，合格后方可上人施工。</a:t>
            </a:r>
          </a:p>
        </p:txBody>
      </p:sp>
      <p:sp>
        <p:nvSpPr>
          <p:cNvPr id="12" name="矩形 11"/>
          <p:cNvSpPr/>
          <p:nvPr/>
        </p:nvSpPr>
        <p:spPr>
          <a:xfrm>
            <a:off x="5997327" y="803752"/>
            <a:ext cx="415498" cy="369332"/>
          </a:xfrm>
          <a:prstGeom prst="rect">
            <a:avLst/>
          </a:prstGeom>
        </p:spPr>
        <p:txBody>
          <a:bodyPr wrap="none">
            <a:spAutoFit/>
          </a:bodyPr>
          <a:lstStyle/>
          <a:p>
            <a:r>
              <a:rPr lang="zh-CN" altLang="en-US" dirty="0" smtClean="0"/>
              <a:t>。</a:t>
            </a:r>
            <a:endParaRPr lang="zh-CN" altLang="en-US" dirty="0"/>
          </a:p>
        </p:txBody>
      </p:sp>
      <p:sp>
        <p:nvSpPr>
          <p:cNvPr id="14" name="矩形 13"/>
          <p:cNvSpPr/>
          <p:nvPr/>
        </p:nvSpPr>
        <p:spPr>
          <a:xfrm>
            <a:off x="956767" y="2343988"/>
            <a:ext cx="6429375" cy="1200329"/>
          </a:xfrm>
          <a:prstGeom prst="rect">
            <a:avLst/>
          </a:prstGeom>
          <a:ln w="28575">
            <a:solidFill>
              <a:srgbClr val="0091C4"/>
            </a:solidFill>
            <a:prstDash val="dash"/>
          </a:ln>
        </p:spPr>
        <p:txBody>
          <a:bodyPr>
            <a:spAutoFit/>
          </a:bodyPr>
          <a:lstStyle/>
          <a:p>
            <a:r>
              <a:rPr lang="zh-CN" altLang="en-US" dirty="0"/>
              <a:t>建筑起重设备，指建筑工地上施工时使用的汽车吊、塔吊、龙门架、卷扬机及运料电梯。建筑起重设备主要是垂直运输建筑材料、施工机具、预制构件、安全防护材料</a:t>
            </a:r>
            <a:r>
              <a:rPr lang="zh-CN" altLang="en-US" dirty="0" smtClean="0"/>
              <a:t>。高处作业吊篮虽然具有</a:t>
            </a:r>
            <a:r>
              <a:rPr lang="zh-CN" altLang="en-US" dirty="0"/>
              <a:t>整体升降功能，但不是以垂直运输材料为目的。</a:t>
            </a:r>
          </a:p>
        </p:txBody>
      </p:sp>
      <p:grpSp>
        <p:nvGrpSpPr>
          <p:cNvPr id="19" name="Group 20"/>
          <p:cNvGrpSpPr/>
          <p:nvPr/>
        </p:nvGrpSpPr>
        <p:grpSpPr bwMode="auto">
          <a:xfrm>
            <a:off x="3027472" y="4048373"/>
            <a:ext cx="6324472" cy="620712"/>
            <a:chOff x="933" y="913"/>
            <a:chExt cx="3764" cy="782"/>
          </a:xfrm>
        </p:grpSpPr>
        <p:sp>
          <p:nvSpPr>
            <p:cNvPr id="20" name="矩形 19"/>
            <p:cNvSpPr/>
            <p:nvPr/>
          </p:nvSpPr>
          <p:spPr>
            <a:xfrm>
              <a:off x="933" y="913"/>
              <a:ext cx="3764" cy="782"/>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zh-CN" altLang="en-US" sz="1800" kern="0">
                <a:solidFill>
                  <a:prstClr val="white"/>
                </a:solidFill>
                <a:latin typeface="Broadway BT"/>
                <a:ea typeface="微软雅黑" panose="020B0503020204020204" pitchFamily="34" charset="-122"/>
              </a:endParaRPr>
            </a:p>
          </p:txBody>
        </p:sp>
        <p:sp>
          <p:nvSpPr>
            <p:cNvPr id="21" name="矩形 20"/>
            <p:cNvSpPr/>
            <p:nvPr/>
          </p:nvSpPr>
          <p:spPr>
            <a:xfrm>
              <a:off x="1001" y="1011"/>
              <a:ext cx="3628" cy="585"/>
            </a:xfrm>
            <a:prstGeom prst="rect">
              <a:avLst/>
            </a:prstGeom>
            <a:solidFill>
              <a:srgbClr val="ADDFE9"/>
            </a:solidFill>
            <a:ln w="38100" cap="flat" cmpd="sng" algn="ctr">
              <a:no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r>
                <a:rPr lang="zh-CN" altLang="en-US" dirty="0"/>
                <a:t>高处作业吊篮不是建筑起重设备，是一种可移动的脚手架</a:t>
              </a:r>
              <a:endParaRPr lang="zh-CN" altLang="en-US" sz="1800" kern="0" dirty="0">
                <a:solidFill>
                  <a:prstClr val="white"/>
                </a:solidFill>
                <a:latin typeface="Broadway BT"/>
                <a:ea typeface="微软雅黑" panose="020B0503020204020204" pitchFamily="34" charset="-122"/>
              </a:endParaRPr>
            </a:p>
          </p:txBody>
        </p:sp>
      </p:grpSp>
      <p:grpSp>
        <p:nvGrpSpPr>
          <p:cNvPr id="22" name="Группа 44"/>
          <p:cNvGrpSpPr/>
          <p:nvPr/>
        </p:nvGrpSpPr>
        <p:grpSpPr>
          <a:xfrm>
            <a:off x="5612929" y="4697420"/>
            <a:ext cx="1184294" cy="431073"/>
            <a:chOff x="14107319" y="4592255"/>
            <a:chExt cx="8108950" cy="7462838"/>
          </a:xfrm>
        </p:grpSpPr>
        <p:sp>
          <p:nvSpPr>
            <p:cNvPr id="23" name="Rectangle 21"/>
            <p:cNvSpPr>
              <a:spLocks noChangeArrowheads="1"/>
            </p:cNvSpPr>
            <p:nvPr/>
          </p:nvSpPr>
          <p:spPr bwMode="auto">
            <a:xfrm>
              <a:off x="16818769" y="6192455"/>
              <a:ext cx="2682875" cy="558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txBody>
            <a:bodyPr vert="horz" wrap="square" lIns="45715" tIns="22857" rIns="45715" bIns="22857" numCol="1" anchor="t" anchorCtr="0" compatLnSpc="1"/>
            <a:lstStyle/>
            <a:p>
              <a:endParaRPr lang="en-US" sz="900"/>
            </a:p>
          </p:txBody>
        </p:sp>
        <p:sp>
          <p:nvSpPr>
            <p:cNvPr id="24" name="Freeform 22"/>
            <p:cNvSpPr/>
            <p:nvPr/>
          </p:nvSpPr>
          <p:spPr bwMode="auto">
            <a:xfrm>
              <a:off x="14107319" y="4592255"/>
              <a:ext cx="8108950" cy="7462838"/>
            </a:xfrm>
            <a:custGeom>
              <a:avLst/>
              <a:gdLst>
                <a:gd name="T0" fmla="*/ 1466 w 2554"/>
                <a:gd name="T1" fmla="*/ 504 h 2350"/>
                <a:gd name="T2" fmla="*/ 1700 w 2554"/>
                <a:gd name="T3" fmla="*/ 504 h 2350"/>
                <a:gd name="T4" fmla="*/ 1277 w 2554"/>
                <a:gd name="T5" fmla="*/ 0 h 2350"/>
                <a:gd name="T6" fmla="*/ 854 w 2554"/>
                <a:gd name="T7" fmla="*/ 504 h 2350"/>
                <a:gd name="T8" fmla="*/ 1088 w 2554"/>
                <a:gd name="T9" fmla="*/ 504 h 2350"/>
                <a:gd name="T10" fmla="*/ 0 w 2554"/>
                <a:gd name="T11" fmla="*/ 2350 h 2350"/>
                <a:gd name="T12" fmla="*/ 1277 w 2554"/>
                <a:gd name="T13" fmla="*/ 2350 h 2350"/>
                <a:gd name="T14" fmla="*/ 2554 w 2554"/>
                <a:gd name="T15" fmla="*/ 2350 h 2350"/>
                <a:gd name="T16" fmla="*/ 1466 w 2554"/>
                <a:gd name="T17" fmla="*/ 50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4" h="2350">
                  <a:moveTo>
                    <a:pt x="1466" y="504"/>
                  </a:moveTo>
                  <a:cubicBezTo>
                    <a:pt x="1562" y="504"/>
                    <a:pt x="1700" y="504"/>
                    <a:pt x="1700" y="504"/>
                  </a:cubicBezTo>
                  <a:cubicBezTo>
                    <a:pt x="1277" y="0"/>
                    <a:pt x="1277" y="0"/>
                    <a:pt x="1277" y="0"/>
                  </a:cubicBezTo>
                  <a:cubicBezTo>
                    <a:pt x="854" y="504"/>
                    <a:pt x="854" y="504"/>
                    <a:pt x="854" y="504"/>
                  </a:cubicBezTo>
                  <a:cubicBezTo>
                    <a:pt x="854" y="504"/>
                    <a:pt x="993" y="504"/>
                    <a:pt x="1088" y="504"/>
                  </a:cubicBezTo>
                  <a:cubicBezTo>
                    <a:pt x="1088" y="1933"/>
                    <a:pt x="0" y="2350"/>
                    <a:pt x="0" y="2350"/>
                  </a:cubicBezTo>
                  <a:cubicBezTo>
                    <a:pt x="1277" y="2350"/>
                    <a:pt x="1277" y="2350"/>
                    <a:pt x="1277" y="2350"/>
                  </a:cubicBezTo>
                  <a:cubicBezTo>
                    <a:pt x="2554" y="2350"/>
                    <a:pt x="2554" y="2350"/>
                    <a:pt x="2554" y="2350"/>
                  </a:cubicBezTo>
                  <a:cubicBezTo>
                    <a:pt x="2554" y="2350"/>
                    <a:pt x="1466" y="1933"/>
                    <a:pt x="1466" y="504"/>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txBody>
            <a:bodyPr vert="horz" wrap="square" lIns="45715" tIns="22857" rIns="45715" bIns="22857" numCol="1" anchor="t" anchorCtr="0" compatLnSpc="1"/>
            <a:lstStyle/>
            <a:p>
              <a:endParaRPr lang="en-US" sz="900"/>
            </a:p>
          </p:txBody>
        </p:sp>
      </p:grpSp>
      <p:grpSp>
        <p:nvGrpSpPr>
          <p:cNvPr id="25" name="Группа 44"/>
          <p:cNvGrpSpPr/>
          <p:nvPr/>
        </p:nvGrpSpPr>
        <p:grpSpPr>
          <a:xfrm rot="10800000">
            <a:off x="5612929" y="3609395"/>
            <a:ext cx="1184294" cy="431073"/>
            <a:chOff x="14107319" y="4592255"/>
            <a:chExt cx="8108950" cy="7462838"/>
          </a:xfrm>
        </p:grpSpPr>
        <p:sp>
          <p:nvSpPr>
            <p:cNvPr id="26" name="Rectangle 21"/>
            <p:cNvSpPr>
              <a:spLocks noChangeArrowheads="1"/>
            </p:cNvSpPr>
            <p:nvPr/>
          </p:nvSpPr>
          <p:spPr bwMode="auto">
            <a:xfrm>
              <a:off x="16818769" y="6192455"/>
              <a:ext cx="2682875" cy="558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txBody>
            <a:bodyPr vert="horz" wrap="square" lIns="45715" tIns="22857" rIns="45715" bIns="22857" numCol="1" anchor="t" anchorCtr="0" compatLnSpc="1"/>
            <a:lstStyle/>
            <a:p>
              <a:endParaRPr lang="en-US" sz="900"/>
            </a:p>
          </p:txBody>
        </p:sp>
        <p:sp>
          <p:nvSpPr>
            <p:cNvPr id="27" name="Freeform 22"/>
            <p:cNvSpPr/>
            <p:nvPr/>
          </p:nvSpPr>
          <p:spPr bwMode="auto">
            <a:xfrm>
              <a:off x="14107319" y="4592255"/>
              <a:ext cx="8108950" cy="7462838"/>
            </a:xfrm>
            <a:custGeom>
              <a:avLst/>
              <a:gdLst>
                <a:gd name="T0" fmla="*/ 1466 w 2554"/>
                <a:gd name="T1" fmla="*/ 504 h 2350"/>
                <a:gd name="T2" fmla="*/ 1700 w 2554"/>
                <a:gd name="T3" fmla="*/ 504 h 2350"/>
                <a:gd name="T4" fmla="*/ 1277 w 2554"/>
                <a:gd name="T5" fmla="*/ 0 h 2350"/>
                <a:gd name="T6" fmla="*/ 854 w 2554"/>
                <a:gd name="T7" fmla="*/ 504 h 2350"/>
                <a:gd name="T8" fmla="*/ 1088 w 2554"/>
                <a:gd name="T9" fmla="*/ 504 h 2350"/>
                <a:gd name="T10" fmla="*/ 0 w 2554"/>
                <a:gd name="T11" fmla="*/ 2350 h 2350"/>
                <a:gd name="T12" fmla="*/ 1277 w 2554"/>
                <a:gd name="T13" fmla="*/ 2350 h 2350"/>
                <a:gd name="T14" fmla="*/ 2554 w 2554"/>
                <a:gd name="T15" fmla="*/ 2350 h 2350"/>
                <a:gd name="T16" fmla="*/ 1466 w 2554"/>
                <a:gd name="T17" fmla="*/ 50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4" h="2350">
                  <a:moveTo>
                    <a:pt x="1466" y="504"/>
                  </a:moveTo>
                  <a:cubicBezTo>
                    <a:pt x="1562" y="504"/>
                    <a:pt x="1700" y="504"/>
                    <a:pt x="1700" y="504"/>
                  </a:cubicBezTo>
                  <a:cubicBezTo>
                    <a:pt x="1277" y="0"/>
                    <a:pt x="1277" y="0"/>
                    <a:pt x="1277" y="0"/>
                  </a:cubicBezTo>
                  <a:cubicBezTo>
                    <a:pt x="854" y="504"/>
                    <a:pt x="854" y="504"/>
                    <a:pt x="854" y="504"/>
                  </a:cubicBezTo>
                  <a:cubicBezTo>
                    <a:pt x="854" y="504"/>
                    <a:pt x="993" y="504"/>
                    <a:pt x="1088" y="504"/>
                  </a:cubicBezTo>
                  <a:cubicBezTo>
                    <a:pt x="1088" y="1933"/>
                    <a:pt x="0" y="2350"/>
                    <a:pt x="0" y="2350"/>
                  </a:cubicBezTo>
                  <a:cubicBezTo>
                    <a:pt x="1277" y="2350"/>
                    <a:pt x="1277" y="2350"/>
                    <a:pt x="1277" y="2350"/>
                  </a:cubicBezTo>
                  <a:cubicBezTo>
                    <a:pt x="2554" y="2350"/>
                    <a:pt x="2554" y="2350"/>
                    <a:pt x="2554" y="2350"/>
                  </a:cubicBezTo>
                  <a:cubicBezTo>
                    <a:pt x="2554" y="2350"/>
                    <a:pt x="1466" y="1933"/>
                    <a:pt x="1466" y="504"/>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p:spPr>
          <p:txBody>
            <a:bodyPr vert="horz" wrap="square" lIns="45715" tIns="22857" rIns="45715" bIns="22857" numCol="1" anchor="t" anchorCtr="0" compatLnSpc="1"/>
            <a:lstStyle/>
            <a:p>
              <a:endParaRPr lang="en-US" sz="900"/>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88376" y="952029"/>
            <a:ext cx="10281111" cy="1532727"/>
          </a:xfrm>
          <a:prstGeom prst="rect">
            <a:avLst/>
          </a:prstGeom>
        </p:spPr>
        <p:txBody>
          <a:bodyPr wrap="square">
            <a:spAutoFit/>
          </a:bodyPr>
          <a:lstStyle/>
          <a:p>
            <a:pPr marL="215900" indent="-215900" defTabSz="576580" eaLnBrk="0" hangingPunct="0">
              <a:lnSpc>
                <a:spcPct val="150000"/>
              </a:lnSpc>
              <a:spcBef>
                <a:spcPct val="20000"/>
              </a:spcBef>
            </a:pPr>
            <a:r>
              <a:rPr lang="zh-CN" altLang="en-US" sz="2400" b="1" dirty="0" smtClean="0">
                <a:latin typeface="+mn-ea"/>
                <a:ea typeface="+mn-ea"/>
              </a:rPr>
              <a:t>吊篮</a:t>
            </a:r>
            <a:r>
              <a:rPr lang="zh-CN" altLang="en-US" sz="2400" b="1" dirty="0">
                <a:latin typeface="+mn-ea"/>
                <a:ea typeface="+mn-ea"/>
              </a:rPr>
              <a:t>的型号及标记</a:t>
            </a:r>
          </a:p>
          <a:p>
            <a:pPr defTabSz="576580" eaLnBrk="0" hangingPunct="0">
              <a:lnSpc>
                <a:spcPct val="150000"/>
              </a:lnSpc>
              <a:spcBef>
                <a:spcPct val="20000"/>
              </a:spcBef>
            </a:pPr>
            <a:r>
              <a:rPr lang="zh-CN" altLang="en-US" dirty="0" smtClean="0">
                <a:latin typeface="+mn-ea"/>
                <a:ea typeface="+mn-ea"/>
              </a:rPr>
              <a:t>       吊篮型号的组成由</a:t>
            </a:r>
            <a:r>
              <a:rPr lang="zh-CN" altLang="en-US" dirty="0">
                <a:latin typeface="+mn-ea"/>
                <a:ea typeface="+mn-ea"/>
              </a:rPr>
              <a:t>类代号、组代号、型代号、特性代号、主参数代号、悬吊平台结构层</a:t>
            </a:r>
            <a:r>
              <a:rPr lang="zh-CN" altLang="en-US" dirty="0" smtClean="0">
                <a:latin typeface="+mn-ea"/>
                <a:ea typeface="+mn-ea"/>
              </a:rPr>
              <a:t>数和更新</a:t>
            </a:r>
            <a:r>
              <a:rPr lang="zh-CN" altLang="en-US" dirty="0">
                <a:latin typeface="+mn-ea"/>
                <a:ea typeface="+mn-ea"/>
              </a:rPr>
              <a:t>变型代号组成，如下所示：</a:t>
            </a:r>
          </a:p>
        </p:txBody>
      </p:sp>
      <p:grpSp>
        <p:nvGrpSpPr>
          <p:cNvPr id="4" name="组合 3"/>
          <p:cNvGrpSpPr/>
          <p:nvPr/>
        </p:nvGrpSpPr>
        <p:grpSpPr>
          <a:xfrm>
            <a:off x="0" y="6715942"/>
            <a:ext cx="12858750" cy="428775"/>
            <a:chOff x="0" y="6233836"/>
            <a:chExt cx="12192000" cy="428775"/>
          </a:xfrm>
        </p:grpSpPr>
        <p:sp>
          <p:nvSpPr>
            <p:cNvPr id="5" name="矩形 4"/>
            <p:cNvSpPr/>
            <p:nvPr/>
          </p:nvSpPr>
          <p:spPr>
            <a:xfrm>
              <a:off x="0" y="6305883"/>
              <a:ext cx="12192000" cy="304430"/>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6" name="平行四边形 5"/>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7" name="平行四边形 6"/>
            <p:cNvSpPr/>
            <p:nvPr/>
          </p:nvSpPr>
          <p:spPr>
            <a:xfrm>
              <a:off x="10632081" y="6233836"/>
              <a:ext cx="242693" cy="428775"/>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8" name="平行四边形 7"/>
            <p:cNvSpPr/>
            <p:nvPr/>
          </p:nvSpPr>
          <p:spPr>
            <a:xfrm>
              <a:off x="10874774" y="6233836"/>
              <a:ext cx="242693" cy="428775"/>
            </a:xfrm>
            <a:prstGeom prst="parallelogram">
              <a:avLst/>
            </a:prstGeom>
            <a:solidFill>
              <a:srgbClr val="2CA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nvGrpSpPr>
          <p:cNvPr id="9" name="组合 8"/>
          <p:cNvGrpSpPr/>
          <p:nvPr/>
        </p:nvGrpSpPr>
        <p:grpSpPr>
          <a:xfrm>
            <a:off x="0" y="112986"/>
            <a:ext cx="12865177" cy="369332"/>
            <a:chOff x="0" y="87933"/>
            <a:chExt cx="12859116" cy="369332"/>
          </a:xfrm>
        </p:grpSpPr>
        <p:grpSp>
          <p:nvGrpSpPr>
            <p:cNvPr id="10" name="组合 9"/>
            <p:cNvGrpSpPr/>
            <p:nvPr/>
          </p:nvGrpSpPr>
          <p:grpSpPr>
            <a:xfrm>
              <a:off x="1" y="87933"/>
              <a:ext cx="2411514" cy="369332"/>
              <a:chOff x="1" y="378896"/>
              <a:chExt cx="2411514" cy="405074"/>
            </a:xfrm>
          </p:grpSpPr>
          <p:sp>
            <p:nvSpPr>
              <p:cNvPr id="12" name="文本框 1"/>
              <p:cNvSpPr txBox="1"/>
              <p:nvPr/>
            </p:nvSpPr>
            <p:spPr>
              <a:xfrm>
                <a:off x="611870" y="378896"/>
                <a:ext cx="1799645" cy="405074"/>
              </a:xfrm>
              <a:prstGeom prst="rect">
                <a:avLst/>
              </a:prstGeom>
              <a:noFill/>
            </p:spPr>
            <p:txBody>
              <a:bodyPr wrap="none" rtlCol="0">
                <a:spAutoFit/>
                <a:scene3d>
                  <a:camera prst="orthographicFront"/>
                  <a:lightRig rig="threePt" dir="t"/>
                </a:scene3d>
                <a:sp3d contourW="12700"/>
              </a:bodyPr>
              <a:lstStyle/>
              <a:p>
                <a:r>
                  <a:rPr lang="zh-CN" altLang="en-US" b="1" dirty="0" smtClean="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rPr>
                  <a:t>什么是电动吊篮</a:t>
                </a:r>
                <a:endParaRPr lang="zh-CN" altLang="en-US" b="1" dirty="0">
                  <a:solidFill>
                    <a:schemeClr val="tx1">
                      <a:lumMod val="75000"/>
                      <a:lumOff val="25000"/>
                    </a:schemeClr>
                  </a:solidFill>
                  <a:latin typeface="Century Gothic" panose="020B0502020202020204" pitchFamily="34" charset="0"/>
                  <a:ea typeface="微软雅黑" panose="020B0503020204020204" pitchFamily="34" charset="-122"/>
                  <a:sym typeface="Century Gothic" panose="020B0502020202020204" pitchFamily="34" charset="0"/>
                </a:endParaRPr>
              </a:p>
            </p:txBody>
          </p:sp>
          <p:grpSp>
            <p:nvGrpSpPr>
              <p:cNvPr id="13" name="组合 12"/>
              <p:cNvGrpSpPr/>
              <p:nvPr/>
            </p:nvGrpSpPr>
            <p:grpSpPr>
              <a:xfrm>
                <a:off x="1" y="425063"/>
                <a:ext cx="529962" cy="335613"/>
                <a:chOff x="1" y="363398"/>
                <a:chExt cx="529962" cy="335613"/>
              </a:xfrm>
            </p:grpSpPr>
            <p:sp>
              <p:nvSpPr>
                <p:cNvPr id="14" name="矩形 13"/>
                <p:cNvSpPr/>
                <p:nvPr/>
              </p:nvSpPr>
              <p:spPr>
                <a:xfrm>
                  <a:off x="1" y="363398"/>
                  <a:ext cx="313142" cy="335613"/>
                </a:xfrm>
                <a:prstGeom prst="rect">
                  <a:avLst/>
                </a:prstGeom>
                <a:solidFill>
                  <a:srgbClr val="0F6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sp>
              <p:nvSpPr>
                <p:cNvPr id="15" name="矩形 14"/>
                <p:cNvSpPr/>
                <p:nvPr/>
              </p:nvSpPr>
              <p:spPr>
                <a:xfrm>
                  <a:off x="395050" y="363398"/>
                  <a:ext cx="134913" cy="335613"/>
                </a:xfrm>
                <a:prstGeom prst="rect">
                  <a:avLst/>
                </a:prstGeom>
                <a:solidFill>
                  <a:srgbClr val="46A6CC"/>
                </a:solidFill>
                <a:ln>
                  <a:solidFill>
                    <a:srgbClr val="2CAC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pitchFamily="34" charset="-122"/>
                    <a:sym typeface="Century Gothic" panose="020B0502020202020204" pitchFamily="34" charset="0"/>
                  </a:endParaRPr>
                </a:p>
              </p:txBody>
            </p:sp>
          </p:grpSp>
        </p:grpSp>
        <p:cxnSp>
          <p:nvCxnSpPr>
            <p:cNvPr id="11" name="直接连接符 10"/>
            <p:cNvCxnSpPr/>
            <p:nvPr/>
          </p:nvCxnSpPr>
          <p:spPr>
            <a:xfrm>
              <a:off x="0" y="436026"/>
              <a:ext cx="12859116" cy="0"/>
            </a:xfrm>
            <a:prstGeom prst="line">
              <a:avLst/>
            </a:prstGeom>
            <a:ln w="28575">
              <a:solidFill>
                <a:srgbClr val="0F6D9E"/>
              </a:solidFill>
            </a:ln>
          </p:spPr>
          <p:style>
            <a:lnRef idx="1">
              <a:schemeClr val="accent1"/>
            </a:lnRef>
            <a:fillRef idx="0">
              <a:schemeClr val="accent1"/>
            </a:fillRef>
            <a:effectRef idx="0">
              <a:schemeClr val="accent1"/>
            </a:effectRef>
            <a:fontRef idx="minor">
              <a:schemeClr val="tx1"/>
            </a:fontRef>
          </p:style>
        </p:cxnSp>
      </p:grpSp>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6" y="2536205"/>
            <a:ext cx="6754219" cy="3600400"/>
          </a:xfrm>
          <a:prstGeom prst="rect">
            <a:avLst/>
          </a:prstGeom>
          <a:noFill/>
          <a:ln w="12700" cap="sq">
            <a:noFill/>
            <a:miter lim="800000"/>
            <a:headEnd/>
            <a:tailEnd/>
          </a:ln>
        </p:spPr>
      </p:pic>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71" y="3058263"/>
            <a:ext cx="5354258" cy="255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1"/>
          <p:cNvSpPr txBox="1"/>
          <p:nvPr/>
        </p:nvSpPr>
        <p:spPr>
          <a:xfrm>
            <a:off x="7096412" y="2673226"/>
            <a:ext cx="3262432" cy="707886"/>
          </a:xfrm>
          <a:prstGeom prst="rect">
            <a:avLst/>
          </a:prstGeom>
          <a:noFill/>
        </p:spPr>
        <p:txBody>
          <a:bodyPr wrap="none" rtlCol="0">
            <a:spAutoFit/>
          </a:bodyPr>
          <a:lstStyle/>
          <a:p>
            <a:pPr marL="0" lvl="1" algn="r"/>
            <a:r>
              <a:rPr lang="zh-CN" altLang="en-US" sz="4000" dirty="0" smtClean="0">
                <a:solidFill>
                  <a:schemeClr val="bg1"/>
                </a:solidFill>
                <a:latin typeface="微软雅黑" panose="020B0503020204020204" pitchFamily="34" charset="-122"/>
                <a:ea typeface="微软雅黑" panose="020B0503020204020204" pitchFamily="34" charset="-122"/>
              </a:rPr>
              <a:t>电动吊篮</a:t>
            </a:r>
            <a:r>
              <a:rPr lang="zh-CN" altLang="en-US" sz="4000" dirty="0">
                <a:solidFill>
                  <a:schemeClr val="bg1"/>
                </a:solidFill>
                <a:latin typeface="微软雅黑" panose="020B0503020204020204" pitchFamily="34" charset="-122"/>
                <a:ea typeface="微软雅黑" panose="020B0503020204020204" pitchFamily="34" charset="-122"/>
              </a:rPr>
              <a:t>结构</a:t>
            </a:r>
            <a:endParaRPr lang="en-US" altLang="zh-CN" sz="4000"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633394" y="3479147"/>
            <a:ext cx="41884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t026"/>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学术蓝">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yrvixdax">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4663</Words>
  <Application>Microsoft Office PowerPoint</Application>
  <PresentationFormat>自定义</PresentationFormat>
  <Paragraphs>198</Paragraphs>
  <Slides>53</Slides>
  <Notes>0</Notes>
  <HiddenSlides>0</HiddenSlides>
  <MMClips>0</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53</vt:i4>
      </vt:variant>
    </vt:vector>
  </HeadingPairs>
  <TitlesOfParts>
    <vt:vector size="69" baseType="lpstr">
      <vt:lpstr>Broadway BT</vt:lpstr>
      <vt:lpstr>Century Gothic</vt:lpstr>
      <vt:lpstr>方正兰亭中粗黑_GBK</vt:lpstr>
      <vt:lpstr>仿宋_GB2312</vt:lpstr>
      <vt:lpstr>华文行楷</vt:lpstr>
      <vt:lpstr>华文宋体</vt:lpstr>
      <vt:lpstr>宋体</vt:lpstr>
      <vt:lpstr>微软雅黑</vt:lpstr>
      <vt:lpstr>Arial</vt:lpstr>
      <vt:lpstr>Calibri</vt:lpstr>
      <vt:lpstr>Calibri Light</vt:lpstr>
      <vt:lpstr>Times New Roman</vt:lpstr>
      <vt:lpstr>Wingdings</vt:lpstr>
      <vt:lpstr>1_自定义设计方案</vt:lpstr>
      <vt:lpstr>Office 主题</vt:lpstr>
      <vt:lpstr>Picture (Device Independent Bitmap)</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bt026</dc:title>
  <dc:creator/>
  <cp:lastModifiedBy/>
  <cp:revision>2</cp:revision>
  <dcterms:created xsi:type="dcterms:W3CDTF">2016-09-19T10:52:00Z</dcterms:created>
  <dcterms:modified xsi:type="dcterms:W3CDTF">2021-11-05T02:28:32Z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